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heme/themeOverride1.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1"/>
  </p:notesMasterIdLst>
  <p:sldIdLst>
    <p:sldId id="294" r:id="rId3"/>
    <p:sldId id="257" r:id="rId4"/>
    <p:sldId id="258" r:id="rId5"/>
    <p:sldId id="259" r:id="rId6"/>
    <p:sldId id="260" r:id="rId7"/>
    <p:sldId id="261" r:id="rId8"/>
    <p:sldId id="262" r:id="rId9"/>
    <p:sldId id="264" r:id="rId10"/>
    <p:sldId id="263" r:id="rId11"/>
    <p:sldId id="265" r:id="rId12"/>
    <p:sldId id="266" r:id="rId13"/>
    <p:sldId id="267" r:id="rId14"/>
    <p:sldId id="268" r:id="rId15"/>
    <p:sldId id="269" r:id="rId16"/>
    <p:sldId id="270" r:id="rId17"/>
    <p:sldId id="271" r:id="rId18"/>
    <p:sldId id="272" r:id="rId19"/>
    <p:sldId id="274" r:id="rId20"/>
    <p:sldId id="273"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ne" initials="J" lastIdx="1" clrIdx="0">
    <p:extLst>
      <p:ext uri="{19B8F6BF-5375-455C-9EA6-DF929625EA0E}">
        <p15:presenceInfo xmlns:p15="http://schemas.microsoft.com/office/powerpoint/2012/main" userId="Jan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16980" autoAdjust="0"/>
    <p:restoredTop sz="87612" autoAdjust="0"/>
  </p:normalViewPr>
  <p:slideViewPr>
    <p:cSldViewPr snapToGrid="0">
      <p:cViewPr varScale="1">
        <p:scale>
          <a:sx n="85" d="100"/>
          <a:sy n="85" d="100"/>
        </p:scale>
        <p:origin x="96" y="108"/>
      </p:cViewPr>
      <p:guideLst/>
    </p:cSldViewPr>
  </p:slideViewPr>
  <p:notesTextViewPr>
    <p:cViewPr>
      <p:scale>
        <a:sx n="1" d="1"/>
        <a:sy n="1" d="1"/>
      </p:scale>
      <p:origin x="0" y="0"/>
    </p:cViewPr>
  </p:notesTextViewPr>
  <p:notesViewPr>
    <p:cSldViewPr snapToGrid="0">
      <p:cViewPr varScale="1">
        <p:scale>
          <a:sx n="61" d="100"/>
          <a:sy n="61" d="100"/>
        </p:scale>
        <p:origin x="2766"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commentAuthors" Target="commentAuthors.xml"/><Relationship Id="rId47"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6665702E-1BFD-4116-95DD-817D5C46EF97}" type="datetimeFigureOut">
              <a:rPr lang="en-GB" smtClean="0"/>
              <a:t>31/08/2017</a:t>
            </a:fld>
            <a:endParaRPr lang="en-GB"/>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9658B9CC-B974-4E6D-B234-433AC0F2AA43}" type="slidenum">
              <a:rPr lang="en-GB" smtClean="0"/>
              <a:t>‹#›</a:t>
            </a:fld>
            <a:endParaRPr lang="en-GB"/>
          </a:p>
        </p:txBody>
      </p:sp>
    </p:spTree>
    <p:extLst>
      <p:ext uri="{BB962C8B-B14F-4D97-AF65-F5344CB8AC3E}">
        <p14:creationId xmlns:p14="http://schemas.microsoft.com/office/powerpoint/2010/main" val="2573191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Shape 370"/>
          <p:cNvSpPr txBox="1">
            <a:spLocks noGrp="1"/>
          </p:cNvSpPr>
          <p:nvPr>
            <p:ph type="body" idx="1"/>
          </p:nvPr>
        </p:nvSpPr>
        <p:spPr>
          <a:xfrm>
            <a:off x="1124744" y="4343400"/>
            <a:ext cx="4608512" cy="4114800"/>
          </a:xfrm>
          <a:prstGeom prst="rect">
            <a:avLst/>
          </a:prstGeom>
        </p:spPr>
        <p:txBody>
          <a:bodyPr lIns="91425" tIns="91425" rIns="91425" bIns="91425" anchor="t" anchorCtr="0">
            <a:noAutofit/>
          </a:bodyPr>
          <a:lstStyle/>
          <a:p>
            <a:pPr lvl="0">
              <a:spcBef>
                <a:spcPts val="0"/>
              </a:spcBef>
              <a:buNone/>
            </a:pPr>
            <a:endParaRPr/>
          </a:p>
        </p:txBody>
      </p:sp>
      <p:sp>
        <p:nvSpPr>
          <p:cNvPr id="371" name="Shape 3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305048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are six commas missing. </a:t>
            </a:r>
          </a:p>
        </p:txBody>
      </p:sp>
      <p:sp>
        <p:nvSpPr>
          <p:cNvPr id="4" name="Slide Number Placeholder 3"/>
          <p:cNvSpPr>
            <a:spLocks noGrp="1"/>
          </p:cNvSpPr>
          <p:nvPr>
            <p:ph type="sldNum" sz="quarter" idx="10"/>
          </p:nvPr>
        </p:nvSpPr>
        <p:spPr/>
        <p:txBody>
          <a:bodyPr/>
          <a:lstStyle/>
          <a:p>
            <a:fld id="{9658B9CC-B974-4E6D-B234-433AC0F2AA43}" type="slidenum">
              <a:rPr lang="en-GB" smtClean="0"/>
              <a:t>13</a:t>
            </a:fld>
            <a:endParaRPr lang="en-GB"/>
          </a:p>
        </p:txBody>
      </p:sp>
    </p:spTree>
    <p:extLst>
      <p:ext uri="{BB962C8B-B14F-4D97-AF65-F5344CB8AC3E}">
        <p14:creationId xmlns:p14="http://schemas.microsoft.com/office/powerpoint/2010/main" val="28802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tell students they are looking for 5 question marks</a:t>
            </a:r>
            <a:r>
              <a:rPr lang="en-GB" baseline="0" dirty="0"/>
              <a:t> if you think it will help. </a:t>
            </a:r>
            <a:endParaRPr lang="en-GB" dirty="0"/>
          </a:p>
        </p:txBody>
      </p:sp>
      <p:sp>
        <p:nvSpPr>
          <p:cNvPr id="4" name="Slide Number Placeholder 3"/>
          <p:cNvSpPr>
            <a:spLocks noGrp="1"/>
          </p:cNvSpPr>
          <p:nvPr>
            <p:ph type="sldNum" sz="quarter" idx="10"/>
          </p:nvPr>
        </p:nvSpPr>
        <p:spPr/>
        <p:txBody>
          <a:bodyPr/>
          <a:lstStyle/>
          <a:p>
            <a:fld id="{9658B9CC-B974-4E6D-B234-433AC0F2AA43}" type="slidenum">
              <a:rPr lang="en-GB" smtClean="0"/>
              <a:t>16</a:t>
            </a:fld>
            <a:endParaRPr lang="en-GB"/>
          </a:p>
        </p:txBody>
      </p:sp>
    </p:spTree>
    <p:extLst>
      <p:ext uri="{BB962C8B-B14F-4D97-AF65-F5344CB8AC3E}">
        <p14:creationId xmlns:p14="http://schemas.microsoft.com/office/powerpoint/2010/main" val="38085089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Encourage students to think about the effects of the questions and how they affect</a:t>
            </a:r>
            <a:r>
              <a:rPr lang="en-GB" baseline="0" dirty="0"/>
              <a:t> the reader. </a:t>
            </a:r>
            <a:endParaRPr lang="en-GB" dirty="0"/>
          </a:p>
        </p:txBody>
      </p:sp>
      <p:sp>
        <p:nvSpPr>
          <p:cNvPr id="4" name="Slide Number Placeholder 3"/>
          <p:cNvSpPr>
            <a:spLocks noGrp="1"/>
          </p:cNvSpPr>
          <p:nvPr>
            <p:ph type="sldNum" sz="quarter" idx="10"/>
          </p:nvPr>
        </p:nvSpPr>
        <p:spPr/>
        <p:txBody>
          <a:bodyPr/>
          <a:lstStyle/>
          <a:p>
            <a:fld id="{9658B9CC-B974-4E6D-B234-433AC0F2AA43}" type="slidenum">
              <a:rPr lang="en-GB" smtClean="0"/>
              <a:t>18</a:t>
            </a:fld>
            <a:endParaRPr lang="en-GB"/>
          </a:p>
        </p:txBody>
      </p:sp>
    </p:spTree>
    <p:extLst>
      <p:ext uri="{BB962C8B-B14F-4D97-AF65-F5344CB8AC3E}">
        <p14:creationId xmlns:p14="http://schemas.microsoft.com/office/powerpoint/2010/main" val="21248472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Encourage students to</a:t>
            </a:r>
            <a:r>
              <a:rPr lang="en-GB" baseline="0" dirty="0"/>
              <a:t> think about how the exclamation marks help to show the emotions of the protagonist.  The first exclamation mark demonstrates his panic and frustration and the second exclamation mark shows how angry the protagonist is with himself..  </a:t>
            </a:r>
            <a:endParaRPr lang="en-GB" dirty="0"/>
          </a:p>
        </p:txBody>
      </p:sp>
      <p:sp>
        <p:nvSpPr>
          <p:cNvPr id="4" name="Slide Number Placeholder 3"/>
          <p:cNvSpPr>
            <a:spLocks noGrp="1"/>
          </p:cNvSpPr>
          <p:nvPr>
            <p:ph type="sldNum" sz="quarter" idx="10"/>
          </p:nvPr>
        </p:nvSpPr>
        <p:spPr/>
        <p:txBody>
          <a:bodyPr/>
          <a:lstStyle/>
          <a:p>
            <a:fld id="{9658B9CC-B974-4E6D-B234-433AC0F2AA43}" type="slidenum">
              <a:rPr lang="en-GB" smtClean="0"/>
              <a:t>20</a:t>
            </a:fld>
            <a:endParaRPr lang="en-GB"/>
          </a:p>
        </p:txBody>
      </p:sp>
    </p:spTree>
    <p:extLst>
      <p:ext uri="{BB962C8B-B14F-4D97-AF65-F5344CB8AC3E}">
        <p14:creationId xmlns:p14="http://schemas.microsoft.com/office/powerpoint/2010/main" val="30695784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Encourage</a:t>
            </a:r>
            <a:r>
              <a:rPr lang="en-GB" baseline="0" dirty="0"/>
              <a:t> students to think about the effect of directly quoting people affected by specific issues.</a:t>
            </a:r>
            <a:endParaRPr lang="en-GB" dirty="0"/>
          </a:p>
        </p:txBody>
      </p:sp>
      <p:sp>
        <p:nvSpPr>
          <p:cNvPr id="4" name="Slide Number Placeholder 3"/>
          <p:cNvSpPr>
            <a:spLocks noGrp="1"/>
          </p:cNvSpPr>
          <p:nvPr>
            <p:ph type="sldNum" sz="quarter" idx="10"/>
          </p:nvPr>
        </p:nvSpPr>
        <p:spPr/>
        <p:txBody>
          <a:bodyPr/>
          <a:lstStyle/>
          <a:p>
            <a:fld id="{9658B9CC-B974-4E6D-B234-433AC0F2AA43}" type="slidenum">
              <a:rPr lang="en-GB" smtClean="0"/>
              <a:t>24</a:t>
            </a:fld>
            <a:endParaRPr lang="en-GB"/>
          </a:p>
        </p:txBody>
      </p:sp>
    </p:spTree>
    <p:extLst>
      <p:ext uri="{BB962C8B-B14F-4D97-AF65-F5344CB8AC3E}">
        <p14:creationId xmlns:p14="http://schemas.microsoft.com/office/powerpoint/2010/main" val="17812430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658B9CC-B974-4E6D-B234-433AC0F2AA43}" type="slidenum">
              <a:rPr lang="en-GB" smtClean="0"/>
              <a:t>25</a:t>
            </a:fld>
            <a:endParaRPr lang="en-GB"/>
          </a:p>
        </p:txBody>
      </p:sp>
    </p:spTree>
    <p:extLst>
      <p:ext uri="{BB962C8B-B14F-4D97-AF65-F5344CB8AC3E}">
        <p14:creationId xmlns:p14="http://schemas.microsoft.com/office/powerpoint/2010/main" val="6268926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Encourage students to think about the colloquial</a:t>
            </a:r>
            <a:r>
              <a:rPr lang="en-GB" baseline="0" dirty="0"/>
              <a:t> nature of the contractions and the different effects this might have on the reader.</a:t>
            </a:r>
            <a:endParaRPr lang="en-GB" dirty="0"/>
          </a:p>
        </p:txBody>
      </p:sp>
      <p:sp>
        <p:nvSpPr>
          <p:cNvPr id="4" name="Slide Number Placeholder 3"/>
          <p:cNvSpPr>
            <a:spLocks noGrp="1"/>
          </p:cNvSpPr>
          <p:nvPr>
            <p:ph type="sldNum" sz="quarter" idx="10"/>
          </p:nvPr>
        </p:nvSpPr>
        <p:spPr/>
        <p:txBody>
          <a:bodyPr/>
          <a:lstStyle/>
          <a:p>
            <a:fld id="{9658B9CC-B974-4E6D-B234-433AC0F2AA43}" type="slidenum">
              <a:rPr lang="en-GB" smtClean="0"/>
              <a:t>28</a:t>
            </a:fld>
            <a:endParaRPr lang="en-GB"/>
          </a:p>
        </p:txBody>
      </p:sp>
    </p:spTree>
    <p:extLst>
      <p:ext uri="{BB962C8B-B14F-4D97-AF65-F5344CB8AC3E}">
        <p14:creationId xmlns:p14="http://schemas.microsoft.com/office/powerpoint/2010/main" val="20546251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very simplistic explanation and</a:t>
            </a:r>
            <a:r>
              <a:rPr lang="en-GB" baseline="0" dirty="0"/>
              <a:t> is designed to help students master the basics of this more advanced form of punctuation. </a:t>
            </a:r>
            <a:endParaRPr lang="en-GB" dirty="0"/>
          </a:p>
        </p:txBody>
      </p:sp>
      <p:sp>
        <p:nvSpPr>
          <p:cNvPr id="4" name="Slide Number Placeholder 3"/>
          <p:cNvSpPr>
            <a:spLocks noGrp="1"/>
          </p:cNvSpPr>
          <p:nvPr>
            <p:ph type="sldNum" sz="quarter" idx="10"/>
          </p:nvPr>
        </p:nvSpPr>
        <p:spPr/>
        <p:txBody>
          <a:bodyPr/>
          <a:lstStyle/>
          <a:p>
            <a:fld id="{9658B9CC-B974-4E6D-B234-433AC0F2AA43}" type="slidenum">
              <a:rPr lang="en-GB" smtClean="0"/>
              <a:t>29</a:t>
            </a:fld>
            <a:endParaRPr lang="en-GB"/>
          </a:p>
        </p:txBody>
      </p:sp>
    </p:spTree>
    <p:extLst>
      <p:ext uri="{BB962C8B-B14F-4D97-AF65-F5344CB8AC3E}">
        <p14:creationId xmlns:p14="http://schemas.microsoft.com/office/powerpoint/2010/main" val="12875160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Get students to think about the mystery created by leaving the golden ticket revelation</a:t>
            </a:r>
            <a:r>
              <a:rPr lang="en-GB" baseline="0" dirty="0"/>
              <a:t> for a few sentences and how dramatic and important it makes it seem to the reader.  Also get them to think about how the semi-colon implies that the Leavers’ Lottery is the only way to get off the planet.</a:t>
            </a:r>
            <a:endParaRPr lang="en-GB" dirty="0"/>
          </a:p>
        </p:txBody>
      </p:sp>
      <p:sp>
        <p:nvSpPr>
          <p:cNvPr id="4" name="Slide Number Placeholder 3"/>
          <p:cNvSpPr>
            <a:spLocks noGrp="1"/>
          </p:cNvSpPr>
          <p:nvPr>
            <p:ph type="sldNum" sz="quarter" idx="10"/>
          </p:nvPr>
        </p:nvSpPr>
        <p:spPr/>
        <p:txBody>
          <a:bodyPr/>
          <a:lstStyle/>
          <a:p>
            <a:fld id="{9658B9CC-B974-4E6D-B234-433AC0F2AA43}" type="slidenum">
              <a:rPr lang="en-GB" smtClean="0"/>
              <a:t>30</a:t>
            </a:fld>
            <a:endParaRPr lang="en-GB"/>
          </a:p>
        </p:txBody>
      </p:sp>
    </p:spTree>
    <p:extLst>
      <p:ext uri="{BB962C8B-B14F-4D97-AF65-F5344CB8AC3E}">
        <p14:creationId xmlns:p14="http://schemas.microsoft.com/office/powerpoint/2010/main" val="22685077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658B9CC-B974-4E6D-B234-433AC0F2AA43}" type="slidenum">
              <a:rPr lang="en-GB" smtClean="0"/>
              <a:t>32</a:t>
            </a:fld>
            <a:endParaRPr lang="en-GB"/>
          </a:p>
        </p:txBody>
      </p:sp>
    </p:spTree>
    <p:extLst>
      <p:ext uri="{BB962C8B-B14F-4D97-AF65-F5344CB8AC3E}">
        <p14:creationId xmlns:p14="http://schemas.microsoft.com/office/powerpoint/2010/main" val="2641387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may wish to print this grid and ask students to label the forms Red, Amber or</a:t>
            </a:r>
            <a:r>
              <a:rPr lang="en-GB" baseline="0" dirty="0"/>
              <a:t> Green, according to how they feel about their ability to use them accurately. They can then edit this PowerPoint accordingly. </a:t>
            </a:r>
            <a:endParaRPr lang="en-GB" dirty="0"/>
          </a:p>
        </p:txBody>
      </p:sp>
      <p:sp>
        <p:nvSpPr>
          <p:cNvPr id="4" name="Slide Number Placeholder 3"/>
          <p:cNvSpPr>
            <a:spLocks noGrp="1"/>
          </p:cNvSpPr>
          <p:nvPr>
            <p:ph type="sldNum" sz="quarter" idx="10"/>
          </p:nvPr>
        </p:nvSpPr>
        <p:spPr/>
        <p:txBody>
          <a:bodyPr/>
          <a:lstStyle/>
          <a:p>
            <a:fld id="{9658B9CC-B974-4E6D-B234-433AC0F2AA43}" type="slidenum">
              <a:rPr lang="en-GB" smtClean="0"/>
              <a:t>3</a:t>
            </a:fld>
            <a:endParaRPr lang="en-GB"/>
          </a:p>
        </p:txBody>
      </p:sp>
    </p:spTree>
    <p:extLst>
      <p:ext uri="{BB962C8B-B14F-4D97-AF65-F5344CB8AC3E}">
        <p14:creationId xmlns:p14="http://schemas.microsoft.com/office/powerpoint/2010/main" val="2986044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Encourage students to think</a:t>
            </a:r>
            <a:r>
              <a:rPr lang="en-GB" baseline="0" dirty="0"/>
              <a:t> about how it helps exaggerate the narrator’s sense of disbelief. </a:t>
            </a:r>
            <a:endParaRPr lang="en-GB" dirty="0"/>
          </a:p>
        </p:txBody>
      </p:sp>
      <p:sp>
        <p:nvSpPr>
          <p:cNvPr id="4" name="Slide Number Placeholder 3"/>
          <p:cNvSpPr>
            <a:spLocks noGrp="1"/>
          </p:cNvSpPr>
          <p:nvPr>
            <p:ph type="sldNum" sz="quarter" idx="10"/>
          </p:nvPr>
        </p:nvSpPr>
        <p:spPr/>
        <p:txBody>
          <a:bodyPr/>
          <a:lstStyle/>
          <a:p>
            <a:fld id="{9658B9CC-B974-4E6D-B234-433AC0F2AA43}" type="slidenum">
              <a:rPr lang="en-GB" smtClean="0"/>
              <a:t>34</a:t>
            </a:fld>
            <a:endParaRPr lang="en-GB"/>
          </a:p>
        </p:txBody>
      </p:sp>
    </p:spTree>
    <p:extLst>
      <p:ext uri="{BB962C8B-B14F-4D97-AF65-F5344CB8AC3E}">
        <p14:creationId xmlns:p14="http://schemas.microsoft.com/office/powerpoint/2010/main" val="23557607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Again, get students to RAG their confidence and revisit any areas</a:t>
            </a:r>
            <a:r>
              <a:rPr lang="en-GB" baseline="0" dirty="0"/>
              <a:t> they are still unsure of.</a:t>
            </a:r>
            <a:endParaRPr lang="en-GB" dirty="0"/>
          </a:p>
        </p:txBody>
      </p:sp>
      <p:sp>
        <p:nvSpPr>
          <p:cNvPr id="4" name="Slide Number Placeholder 3"/>
          <p:cNvSpPr>
            <a:spLocks noGrp="1"/>
          </p:cNvSpPr>
          <p:nvPr>
            <p:ph type="sldNum" sz="quarter" idx="10"/>
          </p:nvPr>
        </p:nvSpPr>
        <p:spPr/>
        <p:txBody>
          <a:bodyPr/>
          <a:lstStyle/>
          <a:p>
            <a:fld id="{9658B9CC-B974-4E6D-B234-433AC0F2AA43}" type="slidenum">
              <a:rPr lang="en-GB" smtClean="0"/>
              <a:t>35</a:t>
            </a:fld>
            <a:endParaRPr lang="en-GB"/>
          </a:p>
        </p:txBody>
      </p:sp>
    </p:spTree>
    <p:extLst>
      <p:ext uri="{BB962C8B-B14F-4D97-AF65-F5344CB8AC3E}">
        <p14:creationId xmlns:p14="http://schemas.microsoft.com/office/powerpoint/2010/main" val="14522748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Try to get students to focus on as</a:t>
            </a:r>
            <a:r>
              <a:rPr lang="en-GB" baseline="0" dirty="0"/>
              <a:t> wide a range of punctuation as possible and consider why the writer has chosen certain punctuation.  They need to think about how it affects the reader. There is an example on the next slide.</a:t>
            </a:r>
            <a:endParaRPr lang="en-GB" dirty="0"/>
          </a:p>
        </p:txBody>
      </p:sp>
      <p:sp>
        <p:nvSpPr>
          <p:cNvPr id="4" name="Slide Number Placeholder 3"/>
          <p:cNvSpPr>
            <a:spLocks noGrp="1"/>
          </p:cNvSpPr>
          <p:nvPr>
            <p:ph type="sldNum" sz="quarter" idx="10"/>
          </p:nvPr>
        </p:nvSpPr>
        <p:spPr/>
        <p:txBody>
          <a:bodyPr/>
          <a:lstStyle/>
          <a:p>
            <a:fld id="{9658B9CC-B974-4E6D-B234-433AC0F2AA43}" type="slidenum">
              <a:rPr lang="en-GB" smtClean="0"/>
              <a:t>36</a:t>
            </a:fld>
            <a:endParaRPr lang="en-GB"/>
          </a:p>
        </p:txBody>
      </p:sp>
    </p:spTree>
    <p:extLst>
      <p:ext uri="{BB962C8B-B14F-4D97-AF65-F5344CB8AC3E}">
        <p14:creationId xmlns:p14="http://schemas.microsoft.com/office/powerpoint/2010/main" val="7776554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658B9CC-B974-4E6D-B234-433AC0F2AA43}" type="slidenum">
              <a:rPr lang="en-GB" smtClean="0"/>
              <a:t>37</a:t>
            </a:fld>
            <a:endParaRPr lang="en-GB"/>
          </a:p>
        </p:txBody>
      </p:sp>
    </p:spTree>
    <p:extLst>
      <p:ext uri="{BB962C8B-B14F-4D97-AF65-F5344CB8AC3E}">
        <p14:creationId xmlns:p14="http://schemas.microsoft.com/office/powerpoint/2010/main" val="21989953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658B9CC-B974-4E6D-B234-433AC0F2AA43}" type="slidenum">
              <a:rPr lang="en-GB" smtClean="0"/>
              <a:t>38</a:t>
            </a:fld>
            <a:endParaRPr lang="en-GB"/>
          </a:p>
        </p:txBody>
      </p:sp>
    </p:spTree>
    <p:extLst>
      <p:ext uri="{BB962C8B-B14F-4D97-AF65-F5344CB8AC3E}">
        <p14:creationId xmlns:p14="http://schemas.microsoft.com/office/powerpoint/2010/main" val="5446886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names in the text can be changed. You </a:t>
            </a:r>
            <a:r>
              <a:rPr lang="en-GB" baseline="0" dirty="0"/>
              <a:t>may want to circle the errors so less able students can see them and correct them. The errors are typical of the type of errors students make under exam conditions, so this text helps to emphasise the need to proofread. This text is used later in the lesson, so students may find it useful to have a hard copy. </a:t>
            </a:r>
            <a:endParaRPr lang="en-GB" dirty="0"/>
          </a:p>
        </p:txBody>
      </p:sp>
      <p:sp>
        <p:nvSpPr>
          <p:cNvPr id="4" name="Slide Number Placeholder 3"/>
          <p:cNvSpPr>
            <a:spLocks noGrp="1"/>
          </p:cNvSpPr>
          <p:nvPr>
            <p:ph type="sldNum" sz="quarter" idx="10"/>
          </p:nvPr>
        </p:nvSpPr>
        <p:spPr/>
        <p:txBody>
          <a:bodyPr/>
          <a:lstStyle/>
          <a:p>
            <a:fld id="{9658B9CC-B974-4E6D-B234-433AC0F2AA43}" type="slidenum">
              <a:rPr lang="en-GB" smtClean="0"/>
              <a:t>4</a:t>
            </a:fld>
            <a:endParaRPr lang="en-GB"/>
          </a:p>
        </p:txBody>
      </p:sp>
    </p:spTree>
    <p:extLst>
      <p:ext uri="{BB962C8B-B14F-4D97-AF65-F5344CB8AC3E}">
        <p14:creationId xmlns:p14="http://schemas.microsoft.com/office/powerpoint/2010/main" val="3964299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an opportunity to discuss which errors students spotted and identify any</a:t>
            </a:r>
            <a:r>
              <a:rPr lang="en-GB" baseline="0" dirty="0"/>
              <a:t> common misconceptions or areas of confusion. Draw attention to the fact that this student clearly knows how to use things like speech marks accurately most of the time, and ask them why the mistakes might have occurred. Encourage them to consider why proofreading is so important. </a:t>
            </a:r>
            <a:endParaRPr lang="en-GB" dirty="0"/>
          </a:p>
        </p:txBody>
      </p:sp>
      <p:sp>
        <p:nvSpPr>
          <p:cNvPr id="4" name="Slide Number Placeholder 3"/>
          <p:cNvSpPr>
            <a:spLocks noGrp="1"/>
          </p:cNvSpPr>
          <p:nvPr>
            <p:ph type="sldNum" sz="quarter" idx="10"/>
          </p:nvPr>
        </p:nvSpPr>
        <p:spPr/>
        <p:txBody>
          <a:bodyPr/>
          <a:lstStyle/>
          <a:p>
            <a:fld id="{9658B9CC-B974-4E6D-B234-433AC0F2AA43}" type="slidenum">
              <a:rPr lang="en-GB" smtClean="0"/>
              <a:t>5</a:t>
            </a:fld>
            <a:endParaRPr lang="en-GB"/>
          </a:p>
        </p:txBody>
      </p:sp>
    </p:spTree>
    <p:extLst>
      <p:ext uri="{BB962C8B-B14F-4D97-AF65-F5344CB8AC3E}">
        <p14:creationId xmlns:p14="http://schemas.microsoft.com/office/powerpoint/2010/main" val="7448104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Obviously, some students will know all of this and write with tremendous</a:t>
            </a:r>
            <a:r>
              <a:rPr lang="en-GB" baseline="0" dirty="0"/>
              <a:t> accuracy already.  Some might need more support than others.  Please adapt as required by your group. </a:t>
            </a:r>
            <a:endParaRPr lang="en-GB" dirty="0"/>
          </a:p>
        </p:txBody>
      </p:sp>
      <p:sp>
        <p:nvSpPr>
          <p:cNvPr id="4" name="Slide Number Placeholder 3"/>
          <p:cNvSpPr>
            <a:spLocks noGrp="1"/>
          </p:cNvSpPr>
          <p:nvPr>
            <p:ph type="sldNum" sz="quarter" idx="10"/>
          </p:nvPr>
        </p:nvSpPr>
        <p:spPr/>
        <p:txBody>
          <a:bodyPr/>
          <a:lstStyle/>
          <a:p>
            <a:fld id="{9658B9CC-B974-4E6D-B234-433AC0F2AA43}" type="slidenum">
              <a:rPr lang="en-GB" smtClean="0"/>
              <a:t>6</a:t>
            </a:fld>
            <a:endParaRPr lang="en-GB"/>
          </a:p>
        </p:txBody>
      </p:sp>
    </p:spTree>
    <p:extLst>
      <p:ext uri="{BB962C8B-B14F-4D97-AF65-F5344CB8AC3E}">
        <p14:creationId xmlns:p14="http://schemas.microsoft.com/office/powerpoint/2010/main" val="42635562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tell students how many things are missing at the start of the activity, or in the middle so they can double-check, or at the end. </a:t>
            </a:r>
          </a:p>
        </p:txBody>
      </p:sp>
      <p:sp>
        <p:nvSpPr>
          <p:cNvPr id="4" name="Slide Number Placeholder 3"/>
          <p:cNvSpPr>
            <a:spLocks noGrp="1"/>
          </p:cNvSpPr>
          <p:nvPr>
            <p:ph type="sldNum" sz="quarter" idx="10"/>
          </p:nvPr>
        </p:nvSpPr>
        <p:spPr/>
        <p:txBody>
          <a:bodyPr/>
          <a:lstStyle/>
          <a:p>
            <a:fld id="{9658B9CC-B974-4E6D-B234-433AC0F2AA43}" type="slidenum">
              <a:rPr lang="en-GB" smtClean="0"/>
              <a:t>7</a:t>
            </a:fld>
            <a:endParaRPr lang="en-GB"/>
          </a:p>
        </p:txBody>
      </p:sp>
    </p:spTree>
    <p:extLst>
      <p:ext uri="{BB962C8B-B14F-4D97-AF65-F5344CB8AC3E}">
        <p14:creationId xmlns:p14="http://schemas.microsoft.com/office/powerpoint/2010/main" val="1792854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Please use whichever</a:t>
            </a:r>
            <a:r>
              <a:rPr lang="en-GB" baseline="0" dirty="0"/>
              <a:t> terminology your students are familiar with for the fragment/minor sentence. Talk through the structure with them about the sentences.</a:t>
            </a:r>
            <a:endParaRPr lang="en-GB" dirty="0"/>
          </a:p>
        </p:txBody>
      </p:sp>
      <p:sp>
        <p:nvSpPr>
          <p:cNvPr id="4" name="Slide Number Placeholder 3"/>
          <p:cNvSpPr>
            <a:spLocks noGrp="1"/>
          </p:cNvSpPr>
          <p:nvPr>
            <p:ph type="sldNum" sz="quarter" idx="10"/>
          </p:nvPr>
        </p:nvSpPr>
        <p:spPr/>
        <p:txBody>
          <a:bodyPr/>
          <a:lstStyle/>
          <a:p>
            <a:fld id="{9658B9CC-B974-4E6D-B234-433AC0F2AA43}" type="slidenum">
              <a:rPr lang="en-GB" smtClean="0"/>
              <a:t>9</a:t>
            </a:fld>
            <a:endParaRPr lang="en-GB"/>
          </a:p>
        </p:txBody>
      </p:sp>
    </p:spTree>
    <p:extLst>
      <p:ext uri="{BB962C8B-B14F-4D97-AF65-F5344CB8AC3E}">
        <p14:creationId xmlns:p14="http://schemas.microsoft.com/office/powerpoint/2010/main" val="608812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Try to get students to think about the effect of the sentence structures and how they affect the</a:t>
            </a:r>
            <a:r>
              <a:rPr lang="en-GB" baseline="0" dirty="0"/>
              <a:t> reader’s interpretations of the story. What connotations does the action of pulling his blazer around him have in the second and third examples that it doesn’t have in the first sentence?</a:t>
            </a:r>
            <a:endParaRPr lang="en-GB" dirty="0"/>
          </a:p>
        </p:txBody>
      </p:sp>
      <p:sp>
        <p:nvSpPr>
          <p:cNvPr id="4" name="Slide Number Placeholder 3"/>
          <p:cNvSpPr>
            <a:spLocks noGrp="1"/>
          </p:cNvSpPr>
          <p:nvPr>
            <p:ph type="sldNum" sz="quarter" idx="10"/>
          </p:nvPr>
        </p:nvSpPr>
        <p:spPr/>
        <p:txBody>
          <a:bodyPr/>
          <a:lstStyle/>
          <a:p>
            <a:fld id="{9658B9CC-B974-4E6D-B234-433AC0F2AA43}" type="slidenum">
              <a:rPr lang="en-GB" smtClean="0"/>
              <a:t>10</a:t>
            </a:fld>
            <a:endParaRPr lang="en-GB"/>
          </a:p>
        </p:txBody>
      </p:sp>
    </p:spTree>
    <p:extLst>
      <p:ext uri="{BB962C8B-B14F-4D97-AF65-F5344CB8AC3E}">
        <p14:creationId xmlns:p14="http://schemas.microsoft.com/office/powerpoint/2010/main" val="6917756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not an exhaustive list.  The University of Sussex has a student-friendly guide and some students may have additional ideas</a:t>
            </a:r>
            <a:r>
              <a:rPr lang="en-GB" baseline="0" dirty="0"/>
              <a:t> from their lower years.</a:t>
            </a:r>
            <a:endParaRPr lang="en-GB" dirty="0"/>
          </a:p>
        </p:txBody>
      </p:sp>
      <p:sp>
        <p:nvSpPr>
          <p:cNvPr id="4" name="Slide Number Placeholder 3"/>
          <p:cNvSpPr>
            <a:spLocks noGrp="1"/>
          </p:cNvSpPr>
          <p:nvPr>
            <p:ph type="sldNum" sz="quarter" idx="10"/>
          </p:nvPr>
        </p:nvSpPr>
        <p:spPr/>
        <p:txBody>
          <a:bodyPr/>
          <a:lstStyle/>
          <a:p>
            <a:fld id="{9658B9CC-B974-4E6D-B234-433AC0F2AA43}" type="slidenum">
              <a:rPr lang="en-GB" smtClean="0"/>
              <a:t>11</a:t>
            </a:fld>
            <a:endParaRPr lang="en-GB"/>
          </a:p>
        </p:txBody>
      </p:sp>
    </p:spTree>
    <p:extLst>
      <p:ext uri="{BB962C8B-B14F-4D97-AF65-F5344CB8AC3E}">
        <p14:creationId xmlns:p14="http://schemas.microsoft.com/office/powerpoint/2010/main" val="3442240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7E8FF21-E322-4872-B8A6-810B0D28B04F}"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AE29E4-EFD2-499A-8976-74717A947E73}" type="slidenum">
              <a:rPr lang="en-GB" smtClean="0"/>
              <a:t>‹#›</a:t>
            </a:fld>
            <a:endParaRPr lang="en-GB"/>
          </a:p>
        </p:txBody>
      </p:sp>
    </p:spTree>
    <p:extLst>
      <p:ext uri="{BB962C8B-B14F-4D97-AF65-F5344CB8AC3E}">
        <p14:creationId xmlns:p14="http://schemas.microsoft.com/office/powerpoint/2010/main" val="36369052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7E8FF21-E322-4872-B8A6-810B0D28B04F}"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AE29E4-EFD2-499A-8976-74717A947E73}" type="slidenum">
              <a:rPr lang="en-GB" smtClean="0"/>
              <a:t>‹#›</a:t>
            </a:fld>
            <a:endParaRPr lang="en-GB"/>
          </a:p>
        </p:txBody>
      </p:sp>
    </p:spTree>
    <p:extLst>
      <p:ext uri="{BB962C8B-B14F-4D97-AF65-F5344CB8AC3E}">
        <p14:creationId xmlns:p14="http://schemas.microsoft.com/office/powerpoint/2010/main" val="36344890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7E8FF21-E322-4872-B8A6-810B0D28B04F}"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AE29E4-EFD2-499A-8976-74717A947E73}" type="slidenum">
              <a:rPr lang="en-GB" smtClean="0"/>
              <a:t>‹#›</a:t>
            </a:fld>
            <a:endParaRPr lang="en-GB"/>
          </a:p>
        </p:txBody>
      </p:sp>
    </p:spTree>
    <p:extLst>
      <p:ext uri="{BB962C8B-B14F-4D97-AF65-F5344CB8AC3E}">
        <p14:creationId xmlns:p14="http://schemas.microsoft.com/office/powerpoint/2010/main" val="33364988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ivider Option 1">
    <p:bg>
      <p:bgPr>
        <a:blipFill rotWithShape="1">
          <a:blip r:embed="rId2">
            <a:alphaModFix/>
          </a:blip>
          <a:stretch>
            <a:fillRect l="-39999" r="-39999"/>
          </a:stretch>
        </a:blipFill>
        <a:effectLst/>
      </p:bgPr>
    </p:bg>
    <p:spTree>
      <p:nvGrpSpPr>
        <p:cNvPr id="1" name="Shape 41"/>
        <p:cNvGrpSpPr/>
        <p:nvPr/>
      </p:nvGrpSpPr>
      <p:grpSpPr>
        <a:xfrm>
          <a:off x="0" y="0"/>
          <a:ext cx="0" cy="0"/>
          <a:chOff x="0" y="0"/>
          <a:chExt cx="0" cy="0"/>
        </a:xfrm>
      </p:grpSpPr>
      <p:sp>
        <p:nvSpPr>
          <p:cNvPr id="42" name="Shape 42"/>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3" name="Shape 43"/>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3023887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Divider Option 2">
    <p:bg>
      <p:bgPr>
        <a:blipFill rotWithShape="1">
          <a:blip r:embed="rId2">
            <a:alphaModFix/>
          </a:blip>
          <a:stretch>
            <a:fillRect l="-56997" r="-56997"/>
          </a:stretch>
        </a:blipFill>
        <a:effectLst/>
      </p:bgPr>
    </p:bg>
    <p:spTree>
      <p:nvGrpSpPr>
        <p:cNvPr id="1" name="Shape 44"/>
        <p:cNvGrpSpPr/>
        <p:nvPr/>
      </p:nvGrpSpPr>
      <p:grpSpPr>
        <a:xfrm>
          <a:off x="0" y="0"/>
          <a:ext cx="0" cy="0"/>
          <a:chOff x="0" y="0"/>
          <a:chExt cx="0" cy="0"/>
        </a:xfrm>
      </p:grpSpPr>
      <p:sp>
        <p:nvSpPr>
          <p:cNvPr id="45" name="Shape 45"/>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6" name="Shape 46"/>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11700633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Divider Option 3">
    <p:bg>
      <p:bgPr>
        <a:blipFill rotWithShape="1">
          <a:blip r:embed="rId2">
            <a:alphaModFix/>
          </a:blip>
          <a:stretch>
            <a:fillRect l="-67995" r="-67992"/>
          </a:stretch>
        </a:blipFill>
        <a:effectLst/>
      </p:bgPr>
    </p:bg>
    <p:spTree>
      <p:nvGrpSpPr>
        <p:cNvPr id="1" name="Shape 47"/>
        <p:cNvGrpSpPr/>
        <p:nvPr/>
      </p:nvGrpSpPr>
      <p:grpSpPr>
        <a:xfrm>
          <a:off x="0" y="0"/>
          <a:ext cx="0" cy="0"/>
          <a:chOff x="0" y="0"/>
          <a:chExt cx="0" cy="0"/>
        </a:xfrm>
      </p:grpSpPr>
      <p:sp>
        <p:nvSpPr>
          <p:cNvPr id="48" name="Shape 48"/>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9" name="Shape 49"/>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14266106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Divider Option 4">
    <p:bg>
      <p:bgPr>
        <a:blipFill rotWithShape="1">
          <a:blip r:embed="rId2">
            <a:alphaModFix/>
          </a:blip>
          <a:stretch>
            <a:fillRect l="-53997" r="-53997"/>
          </a:stretch>
        </a:blipFill>
        <a:effectLst/>
      </p:bgPr>
    </p:bg>
    <p:spTree>
      <p:nvGrpSpPr>
        <p:cNvPr id="1" name="Shape 50"/>
        <p:cNvGrpSpPr/>
        <p:nvPr/>
      </p:nvGrpSpPr>
      <p:grpSpPr>
        <a:xfrm>
          <a:off x="0" y="0"/>
          <a:ext cx="0" cy="0"/>
          <a:chOff x="0" y="0"/>
          <a:chExt cx="0" cy="0"/>
        </a:xfrm>
      </p:grpSpPr>
      <p:sp>
        <p:nvSpPr>
          <p:cNvPr id="51" name="Shape 51"/>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2" name="Shape 52"/>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2045177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Divider Option 5">
    <p:bg>
      <p:bgPr>
        <a:blipFill rotWithShape="1">
          <a:blip r:embed="rId2">
            <a:alphaModFix/>
          </a:blip>
          <a:stretch>
            <a:fillRect l="-32998" r="-32998"/>
          </a:stretch>
        </a:blipFill>
        <a:effectLst/>
      </p:bgPr>
    </p:bg>
    <p:spTree>
      <p:nvGrpSpPr>
        <p:cNvPr id="1" name="Shape 53"/>
        <p:cNvGrpSpPr/>
        <p:nvPr/>
      </p:nvGrpSpPr>
      <p:grpSpPr>
        <a:xfrm>
          <a:off x="0" y="0"/>
          <a:ext cx="0" cy="0"/>
          <a:chOff x="0" y="0"/>
          <a:chExt cx="0" cy="0"/>
        </a:xfrm>
      </p:grpSpPr>
      <p:sp>
        <p:nvSpPr>
          <p:cNvPr id="54" name="Shape 54"/>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2"/>
              </a:solidFill>
              <a:latin typeface="Arial"/>
              <a:ea typeface="Arial"/>
              <a:cs typeface="Arial"/>
              <a:sym typeface="Arial"/>
            </a:endParaRPr>
          </a:p>
        </p:txBody>
      </p:sp>
      <p:sp>
        <p:nvSpPr>
          <p:cNvPr id="55" name="Shape 55"/>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4121842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Divider Option 6">
    <p:bg>
      <p:bgPr>
        <a:blipFill rotWithShape="1">
          <a:blip r:embed="rId2">
            <a:alphaModFix/>
          </a:blip>
          <a:stretch>
            <a:fillRect l="-31998" r="-31997"/>
          </a:stretch>
        </a:blipFill>
        <a:effectLst/>
      </p:bgPr>
    </p:bg>
    <p:spTree>
      <p:nvGrpSpPr>
        <p:cNvPr id="1" name="Shape 56"/>
        <p:cNvGrpSpPr/>
        <p:nvPr/>
      </p:nvGrpSpPr>
      <p:grpSpPr>
        <a:xfrm>
          <a:off x="0" y="0"/>
          <a:ext cx="0" cy="0"/>
          <a:chOff x="0" y="0"/>
          <a:chExt cx="0" cy="0"/>
        </a:xfrm>
      </p:grpSpPr>
      <p:sp>
        <p:nvSpPr>
          <p:cNvPr id="57" name="Shape 57"/>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8" name="Shape 58"/>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18845053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Statement Option 1">
    <p:bg>
      <p:bgPr>
        <a:solidFill>
          <a:schemeClr val="lt2"/>
        </a:solidFill>
        <a:effectLst/>
      </p:bgPr>
    </p:bg>
    <p:spTree>
      <p:nvGrpSpPr>
        <p:cNvPr id="1" name="Shape 96"/>
        <p:cNvGrpSpPr/>
        <p:nvPr/>
      </p:nvGrpSpPr>
      <p:grpSpPr>
        <a:xfrm>
          <a:off x="0" y="0"/>
          <a:ext cx="0" cy="0"/>
          <a:chOff x="0" y="0"/>
          <a:chExt cx="0" cy="0"/>
        </a:xfrm>
      </p:grpSpPr>
      <p:pic>
        <p:nvPicPr>
          <p:cNvPr id="97" name="Shape 97"/>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98" name="Shape 98"/>
          <p:cNvSpPr txBox="1">
            <a:spLocks noGrp="1"/>
          </p:cNvSpPr>
          <p:nvPr>
            <p:ph type="ctrTitle"/>
          </p:nvPr>
        </p:nvSpPr>
        <p:spPr>
          <a:xfrm>
            <a:off x="2030101" y="2759845"/>
            <a:ext cx="8395199" cy="1338309"/>
          </a:xfrm>
          <a:prstGeom prst="rect">
            <a:avLst/>
          </a:prstGeom>
          <a:noFill/>
          <a:ln>
            <a:noFill/>
          </a:ln>
        </p:spPr>
        <p:txBody>
          <a:bodyPr lIns="91425" tIns="91425" rIns="91425" bIns="91425" anchor="ctr" anchorCtr="0"/>
          <a:lstStyle>
            <a:lvl1pPr marL="0" marR="0" lvl="0" indent="0" algn="ctr" rtl="0">
              <a:lnSpc>
                <a:spcPct val="117647"/>
              </a:lnSpc>
              <a:spcBef>
                <a:spcPts val="0"/>
              </a:spcBef>
              <a:buClr>
                <a:schemeClr val="lt2"/>
              </a:buClr>
              <a:buFont typeface="Times New Roman"/>
              <a:buNone/>
              <a:defRPr sz="3400" b="1" i="0" u="none" strike="noStrike" cap="none">
                <a:solidFill>
                  <a:schemeClr val="lt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pic>
        <p:nvPicPr>
          <p:cNvPr id="5" name="Shape 99">
            <a:extLst>
              <a:ext uri="{FF2B5EF4-FFF2-40B4-BE49-F238E27FC236}">
                <a16:creationId xmlns="" xmlns:a16="http://schemas.microsoft.com/office/drawing/2014/main" id="{06235623-3C69-4973-8355-66249D9240CC}"/>
              </a:ext>
            </a:extLst>
          </p:cNvPr>
          <p:cNvPicPr preferRelativeResize="0"/>
          <p:nvPr userDrawn="1"/>
        </p:nvPicPr>
        <p:blipFill rotWithShape="1">
          <a:blip r:embed="rId3">
            <a:alphaModFix/>
          </a:blip>
          <a:srcRect/>
          <a:stretch/>
        </p:blipFill>
        <p:spPr>
          <a:xfrm>
            <a:off x="661932" y="6293257"/>
            <a:ext cx="1237999" cy="382920"/>
          </a:xfrm>
          <a:prstGeom prst="rect">
            <a:avLst/>
          </a:prstGeom>
          <a:noFill/>
          <a:ln>
            <a:noFill/>
          </a:ln>
        </p:spPr>
      </p:pic>
    </p:spTree>
    <p:extLst>
      <p:ext uri="{BB962C8B-B14F-4D97-AF65-F5344CB8AC3E}">
        <p14:creationId xmlns:p14="http://schemas.microsoft.com/office/powerpoint/2010/main" val="28403949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tatement Option 4">
    <p:bg>
      <p:bgPr>
        <a:solidFill>
          <a:srgbClr val="D2DB0E"/>
        </a:solidFill>
        <a:effectLst/>
      </p:bgPr>
    </p:bg>
    <p:spTree>
      <p:nvGrpSpPr>
        <p:cNvPr id="1" name="Shape 100"/>
        <p:cNvGrpSpPr/>
        <p:nvPr/>
      </p:nvGrpSpPr>
      <p:grpSpPr>
        <a:xfrm>
          <a:off x="0" y="0"/>
          <a:ext cx="0" cy="0"/>
          <a:chOff x="0" y="0"/>
          <a:chExt cx="0" cy="0"/>
        </a:xfrm>
      </p:grpSpPr>
      <p:pic>
        <p:nvPicPr>
          <p:cNvPr id="101" name="Shape 101"/>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102" name="Shape 102"/>
          <p:cNvSpPr txBox="1">
            <a:spLocks noGrp="1"/>
          </p:cNvSpPr>
          <p:nvPr>
            <p:ph type="ctrTitle"/>
          </p:nvPr>
        </p:nvSpPr>
        <p:spPr>
          <a:xfrm>
            <a:off x="1992001" y="2389032"/>
            <a:ext cx="8395199" cy="1644743"/>
          </a:xfrm>
          <a:prstGeom prst="rect">
            <a:avLst/>
          </a:prstGeom>
          <a:noFill/>
          <a:ln>
            <a:noFill/>
          </a:ln>
        </p:spPr>
        <p:txBody>
          <a:bodyPr lIns="91425" tIns="91425" rIns="91425" bIns="91425" anchor="b" anchorCtr="0"/>
          <a:lstStyle>
            <a:lvl1pPr marL="0" marR="0" lvl="0" indent="0" algn="ctr" rtl="0">
              <a:lnSpc>
                <a:spcPct val="105882"/>
              </a:lnSpc>
              <a:spcBef>
                <a:spcPts val="0"/>
              </a:spcBef>
              <a:buClr>
                <a:schemeClr val="dk2"/>
              </a:buClr>
              <a:buFont typeface="Times New Roman"/>
              <a:buNone/>
              <a:defRPr sz="3400" b="1" i="1"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03" name="Shape 103"/>
          <p:cNvSpPr txBox="1">
            <a:spLocks noGrp="1"/>
          </p:cNvSpPr>
          <p:nvPr>
            <p:ph type="body" idx="1"/>
          </p:nvPr>
        </p:nvSpPr>
        <p:spPr>
          <a:xfrm>
            <a:off x="2154767" y="4179106"/>
            <a:ext cx="8020051" cy="366713"/>
          </a:xfrm>
          <a:prstGeom prst="rect">
            <a:avLst/>
          </a:prstGeom>
          <a:noFill/>
          <a:ln>
            <a:noFill/>
          </a:ln>
        </p:spPr>
        <p:txBody>
          <a:bodyPr lIns="91425" tIns="91425" rIns="91425" bIns="91425" anchor="t" anchorCtr="0"/>
          <a:lstStyle>
            <a:lvl1pPr marL="0" marR="0" lvl="0" indent="0" algn="ctr" rtl="0">
              <a:lnSpc>
                <a:spcPct val="11250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04" name="Shape 104"/>
          <p:cNvPicPr preferRelativeResize="0"/>
          <p:nvPr/>
        </p:nvPicPr>
        <p:blipFill rotWithShape="1">
          <a:blip r:embed="rId3">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70500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7E8FF21-E322-4872-B8A6-810B0D28B04F}"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AE29E4-EFD2-499A-8976-74717A947E73}" type="slidenum">
              <a:rPr lang="en-GB" smtClean="0"/>
              <a:t>‹#›</a:t>
            </a:fld>
            <a:endParaRPr lang="en-GB"/>
          </a:p>
        </p:txBody>
      </p:sp>
    </p:spTree>
    <p:extLst>
      <p:ext uri="{BB962C8B-B14F-4D97-AF65-F5344CB8AC3E}">
        <p14:creationId xmlns:p14="http://schemas.microsoft.com/office/powerpoint/2010/main" val="9785875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Title and Content">
    <p:bg>
      <p:bgPr>
        <a:solidFill>
          <a:srgbClr val="FFFFFF"/>
        </a:solidFill>
        <a:effectLst/>
      </p:bgPr>
    </p:bg>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721783" y="417599"/>
            <a:ext cx="6775448" cy="1096874"/>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7" name="Shape 137"/>
          <p:cNvSpPr txBox="1">
            <a:spLocks noGrp="1"/>
          </p:cNvSpPr>
          <p:nvPr>
            <p:ph type="body" idx="1"/>
          </p:nvPr>
        </p:nvSpPr>
        <p:spPr>
          <a:xfrm>
            <a:off x="723901" y="1704976"/>
            <a:ext cx="8079316" cy="3171825"/>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rgbClr val="000000"/>
              </a:buClr>
              <a:buFont typeface="Arial"/>
              <a:buNone/>
              <a:defRPr sz="1600" b="0" i="0" u="none" strike="noStrike" cap="none">
                <a:solidFill>
                  <a:srgbClr val="000000"/>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8" name="Shape 138"/>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40327774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Numbered">
    <p:bg>
      <p:bgPr>
        <a:solidFill>
          <a:srgbClr val="FFFFFF"/>
        </a:solidFill>
        <a:effectLst/>
      </p:bgPr>
    </p:bg>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721783" y="417600"/>
            <a:ext cx="6775448" cy="111592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41" name="Shape 141"/>
          <p:cNvSpPr txBox="1">
            <a:spLocks noGrp="1"/>
          </p:cNvSpPr>
          <p:nvPr>
            <p:ph type="body" idx="1"/>
          </p:nvPr>
        </p:nvSpPr>
        <p:spPr>
          <a:xfrm>
            <a:off x="723901" y="1809750"/>
            <a:ext cx="8661399" cy="3781425"/>
          </a:xfrm>
          <a:prstGeom prst="rect">
            <a:avLst/>
          </a:prstGeom>
          <a:noFill/>
          <a:ln>
            <a:noFill/>
          </a:ln>
        </p:spPr>
        <p:txBody>
          <a:bodyPr lIns="91425" tIns="91425" rIns="91425" bIns="91425" anchor="t" anchorCtr="0"/>
          <a:lstStyle>
            <a:lvl1pPr marL="238125" marR="0" lvl="0" indent="-136525" algn="l" rtl="0">
              <a:lnSpc>
                <a:spcPct val="118750"/>
              </a:lnSpc>
              <a:spcBef>
                <a:spcPts val="1134"/>
              </a:spcBef>
              <a:spcAft>
                <a:spcPts val="0"/>
              </a:spcAft>
              <a:buClr>
                <a:schemeClr val="dk2"/>
              </a:buClr>
              <a:buSzPct val="100000"/>
              <a:buFont typeface="Times New Roman"/>
              <a:buAutoNum type="arabicPeriod"/>
              <a:defRPr sz="1600" b="1" i="0" u="none" strike="noStrike" cap="none">
                <a:solidFill>
                  <a:schemeClr val="dk2"/>
                </a:solidFill>
                <a:latin typeface="Arial"/>
                <a:ea typeface="Arial"/>
                <a:cs typeface="Arial"/>
                <a:sym typeface="Arial"/>
              </a:defRPr>
            </a:lvl1pPr>
            <a:lvl2pPr marL="428625" marR="0" lvl="1" indent="-8572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628650" marR="0" lvl="2" indent="-107950"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2" name="Shape 142"/>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6241622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Blank">
    <p:bg>
      <p:bgPr>
        <a:solidFill>
          <a:srgbClr val="FFFFFF"/>
        </a:solidFill>
        <a:effectLst/>
      </p:bgPr>
    </p:bg>
    <p:spTree>
      <p:nvGrpSpPr>
        <p:cNvPr id="1" name="Shape 196"/>
        <p:cNvGrpSpPr/>
        <p:nvPr/>
      </p:nvGrpSpPr>
      <p:grpSpPr>
        <a:xfrm>
          <a:off x="0" y="0"/>
          <a:ext cx="0" cy="0"/>
          <a:chOff x="0" y="0"/>
          <a:chExt cx="0" cy="0"/>
        </a:xfrm>
      </p:grpSpPr>
      <p:sp>
        <p:nvSpPr>
          <p:cNvPr id="197" name="Shape 197"/>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27383951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More to Learn">
    <p:bg>
      <p:bgPr>
        <a:solidFill>
          <a:schemeClr val="lt2"/>
        </a:solidFill>
        <a:effectLst/>
      </p:bgPr>
    </p:bg>
    <p:spTree>
      <p:nvGrpSpPr>
        <p:cNvPr id="1" name="Shape 198"/>
        <p:cNvGrpSpPr/>
        <p:nvPr/>
      </p:nvGrpSpPr>
      <p:grpSpPr>
        <a:xfrm>
          <a:off x="0" y="0"/>
          <a:ext cx="0" cy="0"/>
          <a:chOff x="0" y="0"/>
          <a:chExt cx="0" cy="0"/>
        </a:xfrm>
      </p:grpSpPr>
      <p:pic>
        <p:nvPicPr>
          <p:cNvPr id="199" name="Shape 199"/>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200" name="Shape 200"/>
          <p:cNvSpPr txBox="1">
            <a:spLocks noGrp="1"/>
          </p:cNvSpPr>
          <p:nvPr>
            <p:ph type="ctrTitle"/>
          </p:nvPr>
        </p:nvSpPr>
        <p:spPr>
          <a:xfrm>
            <a:off x="3111499" y="2728866"/>
            <a:ext cx="6208899" cy="985884"/>
          </a:xfrm>
          <a:prstGeom prst="rect">
            <a:avLst/>
          </a:prstGeom>
          <a:noFill/>
          <a:ln>
            <a:noFill/>
          </a:ln>
        </p:spPr>
        <p:txBody>
          <a:bodyPr lIns="91425" tIns="91425" rIns="91425" bIns="91425" anchor="b" anchorCtr="0"/>
          <a:lstStyle>
            <a:lvl1pPr marL="0" marR="0" lvl="0" indent="0" algn="ctr"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01" name="Shape 201"/>
          <p:cNvSpPr txBox="1">
            <a:spLocks noGrp="1"/>
          </p:cNvSpPr>
          <p:nvPr>
            <p:ph type="body" idx="1"/>
          </p:nvPr>
        </p:nvSpPr>
        <p:spPr>
          <a:xfrm>
            <a:off x="3124200" y="3829050"/>
            <a:ext cx="6324600" cy="638174"/>
          </a:xfrm>
          <a:prstGeom prst="rect">
            <a:avLst/>
          </a:prstGeom>
          <a:noFill/>
          <a:ln>
            <a:noFill/>
          </a:ln>
        </p:spPr>
        <p:txBody>
          <a:bodyPr lIns="91425" tIns="91425" rIns="91425" bIns="91425" anchor="t" anchorCtr="0"/>
          <a:lstStyle>
            <a:lvl1pPr marL="0" marR="0" lvl="0" indent="0" algn="ctr" rtl="0">
              <a:lnSpc>
                <a:spcPct val="13125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0" marR="0" lvl="1" indent="0" algn="ctr" rtl="0">
              <a:lnSpc>
                <a:spcPct val="131250"/>
              </a:lnSpc>
              <a:spcBef>
                <a:spcPts val="0"/>
              </a:spcBef>
              <a:spcAft>
                <a:spcPts val="0"/>
              </a:spcAft>
              <a:buClr>
                <a:schemeClr val="lt2"/>
              </a:buClr>
              <a:buFont typeface="Arial"/>
              <a:buNone/>
              <a:defRPr sz="1600" b="1" i="0" u="none" strike="noStrike" cap="none">
                <a:solidFill>
                  <a:schemeClr val="lt2"/>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9549077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Final Slide Option1">
    <p:bg>
      <p:bgPr>
        <a:solidFill>
          <a:schemeClr val="lt2"/>
        </a:solidFill>
        <a:effectLst/>
      </p:bgPr>
    </p:bg>
    <p:spTree>
      <p:nvGrpSpPr>
        <p:cNvPr id="1" name="Shape 202"/>
        <p:cNvGrpSpPr/>
        <p:nvPr/>
      </p:nvGrpSpPr>
      <p:grpSpPr>
        <a:xfrm>
          <a:off x="0" y="0"/>
          <a:ext cx="0" cy="0"/>
          <a:chOff x="0" y="0"/>
          <a:chExt cx="0" cy="0"/>
        </a:xfrm>
      </p:grpSpPr>
      <p:pic>
        <p:nvPicPr>
          <p:cNvPr id="203" name="Shape 203"/>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12211793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Final Slide Option2">
    <p:bg>
      <p:bgPr>
        <a:solidFill>
          <a:schemeClr val="lt1"/>
        </a:solidFill>
        <a:effectLst/>
      </p:bgPr>
    </p:bg>
    <p:spTree>
      <p:nvGrpSpPr>
        <p:cNvPr id="1" name="Shape 204"/>
        <p:cNvGrpSpPr/>
        <p:nvPr/>
      </p:nvGrpSpPr>
      <p:grpSpPr>
        <a:xfrm>
          <a:off x="0" y="0"/>
          <a:ext cx="0" cy="0"/>
          <a:chOff x="0" y="0"/>
          <a:chExt cx="0" cy="0"/>
        </a:xfrm>
      </p:grpSpPr>
      <p:pic>
        <p:nvPicPr>
          <p:cNvPr id="205" name="Shape 205"/>
          <p:cNvPicPr preferRelativeResize="0"/>
          <p:nvPr/>
        </p:nvPicPr>
        <p:blipFill rotWithShape="1">
          <a:blip r:embed="rId2">
            <a:alphaModFix/>
          </a:blip>
          <a:srcRect/>
          <a:stretch/>
        </p:blipFill>
        <p:spPr>
          <a:xfrm>
            <a:off x="3867907" y="3558921"/>
            <a:ext cx="4506984" cy="216406"/>
          </a:xfrm>
          <a:prstGeom prst="rect">
            <a:avLst/>
          </a:prstGeom>
          <a:noFill/>
          <a:ln>
            <a:noFill/>
          </a:ln>
        </p:spPr>
      </p:pic>
    </p:spTree>
    <p:extLst>
      <p:ext uri="{BB962C8B-B14F-4D97-AF65-F5344CB8AC3E}">
        <p14:creationId xmlns:p14="http://schemas.microsoft.com/office/powerpoint/2010/main" val="30223761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Final Slide Option3">
    <p:bg>
      <p:bgPr>
        <a:solidFill>
          <a:srgbClr val="595959"/>
        </a:solidFill>
        <a:effectLst/>
      </p:bgPr>
    </p:bg>
    <p:spTree>
      <p:nvGrpSpPr>
        <p:cNvPr id="1" name="Shape 206"/>
        <p:cNvGrpSpPr/>
        <p:nvPr/>
      </p:nvGrpSpPr>
      <p:grpSpPr>
        <a:xfrm>
          <a:off x="0" y="0"/>
          <a:ext cx="0" cy="0"/>
          <a:chOff x="0" y="0"/>
          <a:chExt cx="0" cy="0"/>
        </a:xfrm>
      </p:grpSpPr>
      <p:pic>
        <p:nvPicPr>
          <p:cNvPr id="207" name="Shape 207"/>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2667426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7E8FF21-E322-4872-B8A6-810B0D28B04F}"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AE29E4-EFD2-499A-8976-74717A947E73}" type="slidenum">
              <a:rPr lang="en-GB" smtClean="0"/>
              <a:t>‹#›</a:t>
            </a:fld>
            <a:endParaRPr lang="en-GB"/>
          </a:p>
        </p:txBody>
      </p:sp>
    </p:spTree>
    <p:extLst>
      <p:ext uri="{BB962C8B-B14F-4D97-AF65-F5344CB8AC3E}">
        <p14:creationId xmlns:p14="http://schemas.microsoft.com/office/powerpoint/2010/main" val="21740459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7E8FF21-E322-4872-B8A6-810B0D28B04F}"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AE29E4-EFD2-499A-8976-74717A947E73}" type="slidenum">
              <a:rPr lang="en-GB" smtClean="0"/>
              <a:t>‹#›</a:t>
            </a:fld>
            <a:endParaRPr lang="en-GB"/>
          </a:p>
        </p:txBody>
      </p:sp>
    </p:spTree>
    <p:extLst>
      <p:ext uri="{BB962C8B-B14F-4D97-AF65-F5344CB8AC3E}">
        <p14:creationId xmlns:p14="http://schemas.microsoft.com/office/powerpoint/2010/main" val="38974931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7E8FF21-E322-4872-B8A6-810B0D28B04F}" type="datetimeFigureOut">
              <a:rPr lang="en-GB" smtClean="0"/>
              <a:t>31/08/2017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FAE29E4-EFD2-499A-8976-74717A947E73}" type="slidenum">
              <a:rPr lang="en-GB" smtClean="0"/>
              <a:t>‹#›</a:t>
            </a:fld>
            <a:endParaRPr lang="en-GB"/>
          </a:p>
        </p:txBody>
      </p:sp>
    </p:spTree>
    <p:extLst>
      <p:ext uri="{BB962C8B-B14F-4D97-AF65-F5344CB8AC3E}">
        <p14:creationId xmlns:p14="http://schemas.microsoft.com/office/powerpoint/2010/main" val="1980800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7E8FF21-E322-4872-B8A6-810B0D28B04F}" type="datetimeFigureOut">
              <a:rPr lang="en-GB" smtClean="0"/>
              <a:t>31/08/2017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FAE29E4-EFD2-499A-8976-74717A947E73}" type="slidenum">
              <a:rPr lang="en-GB" smtClean="0"/>
              <a:t>‹#›</a:t>
            </a:fld>
            <a:endParaRPr lang="en-GB"/>
          </a:p>
        </p:txBody>
      </p:sp>
    </p:spTree>
    <p:extLst>
      <p:ext uri="{BB962C8B-B14F-4D97-AF65-F5344CB8AC3E}">
        <p14:creationId xmlns:p14="http://schemas.microsoft.com/office/powerpoint/2010/main" val="39608963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E8FF21-E322-4872-B8A6-810B0D28B04F}" type="datetimeFigureOut">
              <a:rPr lang="en-GB" smtClean="0"/>
              <a:t>31/08/2017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FAE29E4-EFD2-499A-8976-74717A947E73}" type="slidenum">
              <a:rPr lang="en-GB" smtClean="0"/>
              <a:t>‹#›</a:t>
            </a:fld>
            <a:endParaRPr lang="en-GB"/>
          </a:p>
        </p:txBody>
      </p:sp>
    </p:spTree>
    <p:extLst>
      <p:ext uri="{BB962C8B-B14F-4D97-AF65-F5344CB8AC3E}">
        <p14:creationId xmlns:p14="http://schemas.microsoft.com/office/powerpoint/2010/main" val="3940323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7E8FF21-E322-4872-B8A6-810B0D28B04F}"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AE29E4-EFD2-499A-8976-74717A947E73}" type="slidenum">
              <a:rPr lang="en-GB" smtClean="0"/>
              <a:t>‹#›</a:t>
            </a:fld>
            <a:endParaRPr lang="en-GB"/>
          </a:p>
        </p:txBody>
      </p:sp>
    </p:spTree>
    <p:extLst>
      <p:ext uri="{BB962C8B-B14F-4D97-AF65-F5344CB8AC3E}">
        <p14:creationId xmlns:p14="http://schemas.microsoft.com/office/powerpoint/2010/main" val="4173895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7E8FF21-E322-4872-B8A6-810B0D28B04F}"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AE29E4-EFD2-499A-8976-74717A947E73}" type="slidenum">
              <a:rPr lang="en-GB" smtClean="0"/>
              <a:t>‹#›</a:t>
            </a:fld>
            <a:endParaRPr lang="en-GB"/>
          </a:p>
        </p:txBody>
      </p:sp>
    </p:spTree>
    <p:extLst>
      <p:ext uri="{BB962C8B-B14F-4D97-AF65-F5344CB8AC3E}">
        <p14:creationId xmlns:p14="http://schemas.microsoft.com/office/powerpoint/2010/main" val="21675398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pn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E8FF21-E322-4872-B8A6-810B0D28B04F}" type="datetimeFigureOut">
              <a:rPr lang="en-GB" smtClean="0"/>
              <a:t>31/08/2017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AE29E4-EFD2-499A-8976-74717A947E73}" type="slidenum">
              <a:rPr lang="en-GB" smtClean="0"/>
              <a:t>‹#›</a:t>
            </a:fld>
            <a:endParaRPr lang="en-GB"/>
          </a:p>
        </p:txBody>
      </p:sp>
    </p:spTree>
    <p:extLst>
      <p:ext uri="{BB962C8B-B14F-4D97-AF65-F5344CB8AC3E}">
        <p14:creationId xmlns:p14="http://schemas.microsoft.com/office/powerpoint/2010/main" val="1849686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
        <p:cNvGrpSpPr/>
        <p:nvPr/>
      </p:nvGrpSpPr>
      <p:grpSpPr>
        <a:xfrm>
          <a:off x="0" y="0"/>
          <a:ext cx="0" cy="0"/>
          <a:chOff x="0" y="0"/>
          <a:chExt cx="0" cy="0"/>
        </a:xfrm>
      </p:grpSpPr>
      <p:sp>
        <p:nvSpPr>
          <p:cNvPr id="7" name="Shape 7"/>
          <p:cNvSpPr txBox="1">
            <a:spLocks noGrp="1"/>
          </p:cNvSpPr>
          <p:nvPr>
            <p:ph type="title"/>
          </p:nvPr>
        </p:nvSpPr>
        <p:spPr>
          <a:xfrm>
            <a:off x="721783" y="417600"/>
            <a:ext cx="7977717" cy="90637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1"/>
              </a:buClr>
              <a:buFont typeface="Times New Roman"/>
              <a:buNone/>
              <a:defRPr sz="3400" b="1" i="0" u="none" strike="noStrike" cap="none">
                <a:solidFill>
                  <a:schemeClr val="dk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 name="Shape 8"/>
          <p:cNvSpPr txBox="1">
            <a:spLocks noGrp="1"/>
          </p:cNvSpPr>
          <p:nvPr>
            <p:ph type="body" idx="1"/>
          </p:nvPr>
        </p:nvSpPr>
        <p:spPr>
          <a:xfrm>
            <a:off x="713199" y="1704975"/>
            <a:ext cx="8001507" cy="4285174"/>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chemeClr val="dk1"/>
              </a:buClr>
              <a:buFont typeface="Arial"/>
              <a:buNone/>
              <a:defRPr sz="1600" b="0" i="0" u="none" strike="noStrike" cap="none">
                <a:solidFill>
                  <a:schemeClr val="dk1"/>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9" name="Shape 9"/>
          <p:cNvCxnSpPr/>
          <p:nvPr/>
        </p:nvCxnSpPr>
        <p:spPr>
          <a:xfrm>
            <a:off x="11286723" y="6504781"/>
            <a:ext cx="0" cy="86399"/>
          </a:xfrm>
          <a:prstGeom prst="straightConnector1">
            <a:avLst/>
          </a:prstGeom>
          <a:noFill/>
          <a:ln w="9525" cap="flat" cmpd="sng">
            <a:solidFill>
              <a:schemeClr val="lt2"/>
            </a:solidFill>
            <a:prstDash val="solid"/>
            <a:round/>
            <a:headEnd type="none" w="med" len="med"/>
            <a:tailEnd type="none" w="med" len="med"/>
          </a:ln>
        </p:spPr>
      </p:cxnSp>
      <p:sp>
        <p:nvSpPr>
          <p:cNvPr id="10" name="Shape 10"/>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pic>
        <p:nvPicPr>
          <p:cNvPr id="11" name="Shape 11"/>
          <p:cNvPicPr preferRelativeResize="0"/>
          <p:nvPr/>
        </p:nvPicPr>
        <p:blipFill rotWithShape="1">
          <a:blip r:embed="rId17">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1007653045"/>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Shape 373"/>
          <p:cNvSpPr txBox="1">
            <a:spLocks noGrp="1"/>
          </p:cNvSpPr>
          <p:nvPr>
            <p:ph type="ctrTitle"/>
          </p:nvPr>
        </p:nvSpPr>
        <p:spPr>
          <a:xfrm>
            <a:off x="3090965" y="2334828"/>
            <a:ext cx="6296399" cy="2263806"/>
          </a:xfrm>
          <a:prstGeom prst="rect">
            <a:avLst/>
          </a:prstGeom>
          <a:noFill/>
          <a:ln>
            <a:noFill/>
          </a:ln>
        </p:spPr>
        <p:txBody>
          <a:bodyPr lIns="0" tIns="0" rIns="0" bIns="0" anchor="ctr" anchorCtr="0">
            <a:noAutofit/>
          </a:bodyPr>
          <a:lstStyle/>
          <a:p>
            <a:pPr>
              <a:lnSpc>
                <a:spcPct val="100000"/>
              </a:lnSpc>
              <a:buSzPct val="25000"/>
            </a:pPr>
            <a:r>
              <a:rPr lang="en-GB" sz="6000"/>
              <a:t>Week </a:t>
            </a:r>
            <a:r>
              <a:rPr lang="en-GB" sz="6000" smtClean="0"/>
              <a:t>5 </a:t>
            </a:r>
            <a:r>
              <a:rPr lang="en-GB" sz="6000" dirty="0"/>
              <a:t>– </a:t>
            </a:r>
            <a:br>
              <a:rPr lang="en-GB" sz="6000" dirty="0"/>
            </a:br>
            <a:r>
              <a:rPr lang="en-GB" sz="6000" dirty="0"/>
              <a:t>The power </a:t>
            </a:r>
            <a:br>
              <a:rPr lang="en-GB" sz="6000" dirty="0"/>
            </a:br>
            <a:r>
              <a:rPr lang="en-GB" sz="6000" dirty="0"/>
              <a:t>of punctuation!</a:t>
            </a:r>
            <a:r>
              <a:rPr lang="en-GB" sz="3600" dirty="0"/>
              <a:t/>
            </a:r>
            <a:br>
              <a:rPr lang="en-GB" sz="3600" dirty="0"/>
            </a:br>
            <a:r>
              <a:rPr lang="en-GB" sz="3600" dirty="0"/>
              <a:t/>
            </a:r>
            <a:br>
              <a:rPr lang="en-GB" sz="3600" dirty="0"/>
            </a:br>
            <a:endParaRPr lang="en-GB" dirty="0"/>
          </a:p>
        </p:txBody>
      </p:sp>
    </p:spTree>
    <p:extLst>
      <p:ext uri="{BB962C8B-B14F-4D97-AF65-F5344CB8AC3E}">
        <p14:creationId xmlns:p14="http://schemas.microsoft.com/office/powerpoint/2010/main" val="2721658903"/>
      </p:ext>
    </p:extLst>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7225" y="365125"/>
            <a:ext cx="10696575" cy="1325563"/>
          </a:xfrm>
        </p:spPr>
        <p:txBody>
          <a:bodyPr/>
          <a:lstStyle/>
          <a:p>
            <a:r>
              <a:rPr lang="en-GB" b="1" dirty="0"/>
              <a:t>Spot the difference!</a:t>
            </a:r>
          </a:p>
        </p:txBody>
      </p:sp>
      <p:sp>
        <p:nvSpPr>
          <p:cNvPr id="3" name="Content Placeholder 2"/>
          <p:cNvSpPr>
            <a:spLocks noGrp="1"/>
          </p:cNvSpPr>
          <p:nvPr>
            <p:ph sz="half" idx="1"/>
          </p:nvPr>
        </p:nvSpPr>
        <p:spPr>
          <a:xfrm>
            <a:off x="657225" y="1506130"/>
            <a:ext cx="8545767" cy="1640246"/>
          </a:xfrm>
        </p:spPr>
        <p:txBody>
          <a:bodyPr>
            <a:normAutofit/>
          </a:bodyPr>
          <a:lstStyle/>
          <a:p>
            <a:r>
              <a:rPr lang="en-GB" b="1" dirty="0"/>
              <a:t>Jim walked out of the house. He pulled his blazer tightly around him and he began to walk towards Jared’s house.  </a:t>
            </a:r>
            <a:endParaRPr lang="en-GB" dirty="0"/>
          </a:p>
        </p:txBody>
      </p:sp>
      <p:sp>
        <p:nvSpPr>
          <p:cNvPr id="5" name="Content Placeholder 4"/>
          <p:cNvSpPr>
            <a:spLocks noGrp="1"/>
          </p:cNvSpPr>
          <p:nvPr>
            <p:ph sz="half" idx="2"/>
          </p:nvPr>
        </p:nvSpPr>
        <p:spPr>
          <a:xfrm>
            <a:off x="657225" y="2695785"/>
            <a:ext cx="8469566" cy="1640246"/>
          </a:xfrm>
        </p:spPr>
        <p:txBody>
          <a:bodyPr/>
          <a:lstStyle/>
          <a:p>
            <a:r>
              <a:rPr lang="en-GB" b="1" dirty="0"/>
              <a:t>Jim walked out of the house and pulled his blazer tightly around him. He began to walk towards Jared’s house.</a:t>
            </a:r>
          </a:p>
        </p:txBody>
      </p:sp>
      <p:sp>
        <p:nvSpPr>
          <p:cNvPr id="6" name="Content Placeholder 4"/>
          <p:cNvSpPr txBox="1">
            <a:spLocks/>
          </p:cNvSpPr>
          <p:nvPr/>
        </p:nvSpPr>
        <p:spPr>
          <a:xfrm>
            <a:off x="657225" y="3885440"/>
            <a:ext cx="8469566" cy="164024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1" dirty="0"/>
              <a:t>Jim walked out of the house, pulled his blazer tightly around him and began to walk towards Jared’s house.</a:t>
            </a:r>
          </a:p>
        </p:txBody>
      </p:sp>
      <p:sp>
        <p:nvSpPr>
          <p:cNvPr id="7" name="TextBox 6"/>
          <p:cNvSpPr txBox="1"/>
          <p:nvPr/>
        </p:nvSpPr>
        <p:spPr>
          <a:xfrm>
            <a:off x="6414326" y="5213541"/>
            <a:ext cx="4734233" cy="1200329"/>
          </a:xfrm>
          <a:prstGeom prst="rect">
            <a:avLst/>
          </a:prstGeom>
          <a:noFill/>
        </p:spPr>
        <p:txBody>
          <a:bodyPr wrap="square" rtlCol="0">
            <a:spAutoFit/>
          </a:bodyPr>
          <a:lstStyle/>
          <a:p>
            <a:r>
              <a:rPr lang="en-GB" sz="2400" b="1" dirty="0"/>
              <a:t>Try to explain what effect the writer’s choice of sentence structure has on the reader.</a:t>
            </a:r>
          </a:p>
        </p:txBody>
      </p:sp>
      <p:pic>
        <p:nvPicPr>
          <p:cNvPr id="8" name="Picture 7">
            <a:extLst>
              <a:ext uri="{FF2B5EF4-FFF2-40B4-BE49-F238E27FC236}">
                <a16:creationId xmlns="" xmlns:a16="http://schemas.microsoft.com/office/drawing/2014/main" id="{42406840-21BF-4A25-9414-2D94A9B071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24666" y="6133318"/>
            <a:ext cx="1447786" cy="561104"/>
          </a:xfrm>
          <a:prstGeom prst="rect">
            <a:avLst/>
          </a:prstGeom>
        </p:spPr>
      </p:pic>
    </p:spTree>
    <p:extLst>
      <p:ext uri="{BB962C8B-B14F-4D97-AF65-F5344CB8AC3E}">
        <p14:creationId xmlns:p14="http://schemas.microsoft.com/office/powerpoint/2010/main" val="29413515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95325" y="365126"/>
            <a:ext cx="10658475" cy="726256"/>
          </a:xfrm>
        </p:spPr>
        <p:txBody>
          <a:bodyPr/>
          <a:lstStyle/>
          <a:p>
            <a:r>
              <a:rPr lang="en-GB" b="1" dirty="0"/>
              <a:t>Punctuation and accuracy – commas</a:t>
            </a:r>
          </a:p>
        </p:txBody>
      </p:sp>
      <p:sp>
        <p:nvSpPr>
          <p:cNvPr id="6" name="Content Placeholder 5"/>
          <p:cNvSpPr>
            <a:spLocks noGrp="1"/>
          </p:cNvSpPr>
          <p:nvPr>
            <p:ph idx="1"/>
          </p:nvPr>
        </p:nvSpPr>
        <p:spPr>
          <a:xfrm>
            <a:off x="250724" y="1191238"/>
            <a:ext cx="10084513" cy="5239060"/>
          </a:xfrm>
        </p:spPr>
        <p:txBody>
          <a:bodyPr>
            <a:normAutofit fontScale="92500" lnSpcReduction="10000"/>
          </a:bodyPr>
          <a:lstStyle/>
          <a:p>
            <a:pPr marL="457200" lvl="1" indent="0">
              <a:buNone/>
            </a:pPr>
            <a:r>
              <a:rPr lang="en-GB" sz="3500" b="1" dirty="0">
                <a:latin typeface="+mj-lt"/>
                <a:ea typeface="+mj-ea"/>
                <a:cs typeface="+mj-cs"/>
              </a:rPr>
              <a:t>There are many ways to use commas and therefore many ways to use them incorrectly.</a:t>
            </a:r>
          </a:p>
          <a:p>
            <a:pPr marL="457200" lvl="1" indent="0">
              <a:lnSpc>
                <a:spcPct val="100000"/>
              </a:lnSpc>
              <a:buNone/>
            </a:pPr>
            <a:r>
              <a:rPr lang="en-GB" sz="3500" b="1" dirty="0">
                <a:latin typeface="+mj-lt"/>
                <a:ea typeface="+mj-ea"/>
                <a:cs typeface="+mj-cs"/>
              </a:rPr>
              <a:t>Commas can be used in the following ways:</a:t>
            </a:r>
          </a:p>
          <a:p>
            <a:pPr lvl="1"/>
            <a:r>
              <a:rPr lang="en-GB" sz="2600" b="1" dirty="0"/>
              <a:t>To separate items in a list: “I need eggs, sugar and flour.”</a:t>
            </a:r>
          </a:p>
          <a:p>
            <a:pPr lvl="1"/>
            <a:r>
              <a:rPr lang="en-GB" sz="2600" b="1" dirty="0"/>
              <a:t>To separate direct speech from the rest of the sentence: “I will be there,” she said.</a:t>
            </a:r>
          </a:p>
          <a:p>
            <a:pPr lvl="1"/>
            <a:r>
              <a:rPr lang="en-GB" sz="2600" b="1" dirty="0"/>
              <a:t>To create an embedded clause when adding additional information in a sentence, e.g. “My best friend, who lived just around the corner, was always willing to listen.”</a:t>
            </a:r>
          </a:p>
          <a:p>
            <a:pPr lvl="1"/>
            <a:r>
              <a:rPr lang="en-GB" sz="2600" b="1" dirty="0"/>
              <a:t>To follow a co-ordinating conjunction that joins two clauses together: “Motorways in Britain are usually free to use, but the M6 near Birmingham does charge a toll.” </a:t>
            </a:r>
          </a:p>
          <a:p>
            <a:pPr lvl="1"/>
            <a:r>
              <a:rPr lang="en-GB" sz="2600" b="1" dirty="0"/>
              <a:t>After an adverbial phrase at the start of a sentence: “After lunch, Sue started reading her new book.”  </a:t>
            </a:r>
            <a:endParaRPr lang="en-GB" b="1" dirty="0"/>
          </a:p>
          <a:p>
            <a:endParaRPr lang="en-GB" b="1" dirty="0"/>
          </a:p>
          <a:p>
            <a:endParaRPr lang="en-GB" b="1" dirty="0"/>
          </a:p>
        </p:txBody>
      </p:sp>
      <p:pic>
        <p:nvPicPr>
          <p:cNvPr id="4" name="Picture 3">
            <a:extLst>
              <a:ext uri="{FF2B5EF4-FFF2-40B4-BE49-F238E27FC236}">
                <a16:creationId xmlns="" xmlns:a16="http://schemas.microsoft.com/office/drawing/2014/main" id="{50D9BD95-A63F-4A18-90A7-863C5D1D2B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19657301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21047"/>
            <a:ext cx="10515600" cy="667262"/>
          </a:xfrm>
        </p:spPr>
        <p:txBody>
          <a:bodyPr>
            <a:noAutofit/>
          </a:bodyPr>
          <a:lstStyle/>
          <a:p>
            <a:r>
              <a:rPr lang="en-GB" b="1" dirty="0"/>
              <a:t>The importance of commas</a:t>
            </a:r>
          </a:p>
        </p:txBody>
      </p:sp>
      <p:sp>
        <p:nvSpPr>
          <p:cNvPr id="3" name="Content Placeholder 2"/>
          <p:cNvSpPr>
            <a:spLocks noGrp="1"/>
          </p:cNvSpPr>
          <p:nvPr>
            <p:ph idx="1"/>
          </p:nvPr>
        </p:nvSpPr>
        <p:spPr>
          <a:xfrm>
            <a:off x="838200" y="1657349"/>
            <a:ext cx="10403048" cy="4519613"/>
          </a:xfrm>
        </p:spPr>
        <p:txBody>
          <a:bodyPr>
            <a:normAutofit lnSpcReduction="10000"/>
          </a:bodyPr>
          <a:lstStyle/>
          <a:p>
            <a:r>
              <a:rPr lang="en-GB" sz="3000" b="1" dirty="0"/>
              <a:t>We looked at the enormous bowl of ice cream. “Let’s eat, Grandma.” My grandmother grinned and grabbed her spoon.</a:t>
            </a:r>
          </a:p>
          <a:p>
            <a:r>
              <a:rPr lang="en-GB" sz="3000" b="1" dirty="0"/>
              <a:t>We looked at each other. “Let’s eat Grandma.” My grandmother let out a startled yell and began backing away from us. </a:t>
            </a:r>
          </a:p>
          <a:p>
            <a:endParaRPr lang="en-GB" sz="3000" b="1" dirty="0"/>
          </a:p>
          <a:p>
            <a:r>
              <a:rPr lang="en-GB" sz="3000" b="1" dirty="0"/>
              <a:t>She listed her interests as cooking, her family and horse-riding.  I knew we’d be friends for life.</a:t>
            </a:r>
          </a:p>
          <a:p>
            <a:r>
              <a:rPr lang="en-GB" sz="3000" b="1" dirty="0"/>
              <a:t>She listed her interests as cooking her family and horse-riding. The police arrested her immediately. </a:t>
            </a:r>
          </a:p>
        </p:txBody>
      </p:sp>
      <p:pic>
        <p:nvPicPr>
          <p:cNvPr id="4" name="Picture 3">
            <a:extLst>
              <a:ext uri="{FF2B5EF4-FFF2-40B4-BE49-F238E27FC236}">
                <a16:creationId xmlns="" xmlns:a16="http://schemas.microsoft.com/office/drawing/2014/main" id="{F660AC57-2185-41D5-8771-35D80CE381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36854340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Where should the commas go?</a:t>
            </a:r>
          </a:p>
        </p:txBody>
      </p:sp>
      <p:sp>
        <p:nvSpPr>
          <p:cNvPr id="3" name="Content Placeholder 2"/>
          <p:cNvSpPr>
            <a:spLocks noGrp="1"/>
          </p:cNvSpPr>
          <p:nvPr>
            <p:ph idx="1"/>
          </p:nvPr>
        </p:nvSpPr>
        <p:spPr/>
        <p:txBody>
          <a:bodyPr>
            <a:normAutofit/>
          </a:bodyPr>
          <a:lstStyle/>
          <a:p>
            <a:pPr marL="0" indent="0">
              <a:buNone/>
            </a:pPr>
            <a:r>
              <a:rPr lang="en-GB" sz="3200" dirty="0"/>
              <a:t>Bob was furious. It had been three hours and he still didn’t have the things he needed to complete the job. He’d sent his son out for some nails a hammer and a saw but the boy had returned with nothing.</a:t>
            </a:r>
          </a:p>
          <a:p>
            <a:pPr marL="0" indent="0">
              <a:buNone/>
            </a:pPr>
            <a:r>
              <a:rPr lang="en-GB" sz="3200" dirty="0"/>
              <a:t>After this failure Bob asked his wife Susan to get the items from the DIY store. She told him she was too busy. </a:t>
            </a:r>
          </a:p>
          <a:p>
            <a:pPr marL="0" indent="0">
              <a:buNone/>
            </a:pPr>
            <a:r>
              <a:rPr lang="en-GB" sz="3200" dirty="0"/>
              <a:t>“I just need some nails” begged Bob. His arms were aching from holding up the broken shelf and he longed for a way to fix it so he could finally go to the loo. </a:t>
            </a:r>
          </a:p>
        </p:txBody>
      </p:sp>
      <p:pic>
        <p:nvPicPr>
          <p:cNvPr id="4" name="Picture 3">
            <a:extLst>
              <a:ext uri="{FF2B5EF4-FFF2-40B4-BE49-F238E27FC236}">
                <a16:creationId xmlns="" xmlns:a16="http://schemas.microsoft.com/office/drawing/2014/main" id="{9B949B6D-7829-4BDC-B0DB-E6374D7CA2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42652919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Did you get them all?</a:t>
            </a:r>
          </a:p>
        </p:txBody>
      </p:sp>
      <p:sp>
        <p:nvSpPr>
          <p:cNvPr id="3" name="Content Placeholder 2"/>
          <p:cNvSpPr>
            <a:spLocks noGrp="1"/>
          </p:cNvSpPr>
          <p:nvPr>
            <p:ph idx="1"/>
          </p:nvPr>
        </p:nvSpPr>
        <p:spPr/>
        <p:txBody>
          <a:bodyPr>
            <a:normAutofit/>
          </a:bodyPr>
          <a:lstStyle/>
          <a:p>
            <a:pPr marL="0" indent="0">
              <a:buNone/>
            </a:pPr>
            <a:r>
              <a:rPr lang="en-GB" sz="3200" dirty="0"/>
              <a:t>Bob was furious. It had been three hours and he still didn’t have the things he needed to complete the job. He’d sent his son out for some nails</a:t>
            </a:r>
            <a:r>
              <a:rPr lang="en-GB" sz="3200" dirty="0">
                <a:solidFill>
                  <a:srgbClr val="FF0000"/>
                </a:solidFill>
              </a:rPr>
              <a:t>,</a:t>
            </a:r>
            <a:r>
              <a:rPr lang="en-GB" sz="3200" dirty="0"/>
              <a:t> a hammer and a saw</a:t>
            </a:r>
            <a:r>
              <a:rPr lang="en-GB" sz="3200" dirty="0">
                <a:solidFill>
                  <a:srgbClr val="FF0000"/>
                </a:solidFill>
              </a:rPr>
              <a:t>,</a:t>
            </a:r>
            <a:r>
              <a:rPr lang="en-GB" sz="3200" dirty="0"/>
              <a:t> but the boy had returned with nothing.</a:t>
            </a:r>
          </a:p>
          <a:p>
            <a:pPr marL="0" indent="0">
              <a:buNone/>
            </a:pPr>
            <a:r>
              <a:rPr lang="en-GB" sz="3200" dirty="0"/>
              <a:t>After this failure</a:t>
            </a:r>
            <a:r>
              <a:rPr lang="en-GB" sz="3200" dirty="0">
                <a:solidFill>
                  <a:srgbClr val="FF0000"/>
                </a:solidFill>
              </a:rPr>
              <a:t>,</a:t>
            </a:r>
            <a:r>
              <a:rPr lang="en-GB" sz="3200" dirty="0"/>
              <a:t> Bob asked his wife</a:t>
            </a:r>
            <a:r>
              <a:rPr lang="en-GB" sz="3200" dirty="0">
                <a:solidFill>
                  <a:srgbClr val="FF0000"/>
                </a:solidFill>
              </a:rPr>
              <a:t>,</a:t>
            </a:r>
            <a:r>
              <a:rPr lang="en-GB" sz="3200" dirty="0"/>
              <a:t> Susan</a:t>
            </a:r>
            <a:r>
              <a:rPr lang="en-GB" sz="3200" dirty="0">
                <a:solidFill>
                  <a:srgbClr val="FF0000"/>
                </a:solidFill>
              </a:rPr>
              <a:t>,</a:t>
            </a:r>
            <a:r>
              <a:rPr lang="en-GB" sz="3200" dirty="0"/>
              <a:t> to get the items from the DIY store. She told him she was too busy. </a:t>
            </a:r>
          </a:p>
          <a:p>
            <a:pPr marL="0" indent="0">
              <a:buNone/>
            </a:pPr>
            <a:r>
              <a:rPr lang="en-GB" sz="3200" dirty="0"/>
              <a:t>“I just need some nails</a:t>
            </a:r>
            <a:r>
              <a:rPr lang="en-GB" sz="3200" dirty="0">
                <a:solidFill>
                  <a:srgbClr val="FF0000"/>
                </a:solidFill>
              </a:rPr>
              <a:t>,</a:t>
            </a:r>
            <a:r>
              <a:rPr lang="en-GB" sz="3200" dirty="0"/>
              <a:t>” begged Bob. His arms were aching from holding up the broken shelf and he longed for a way to fix it so he could finally go to the loo. </a:t>
            </a:r>
          </a:p>
        </p:txBody>
      </p:sp>
      <p:pic>
        <p:nvPicPr>
          <p:cNvPr id="4" name="Picture 3">
            <a:extLst>
              <a:ext uri="{FF2B5EF4-FFF2-40B4-BE49-F238E27FC236}">
                <a16:creationId xmlns="" xmlns:a16="http://schemas.microsoft.com/office/drawing/2014/main" id="{31BF3D98-FEC4-4FB7-BA0E-ACB69689B6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7590185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Question marks</a:t>
            </a:r>
          </a:p>
        </p:txBody>
      </p:sp>
      <p:sp>
        <p:nvSpPr>
          <p:cNvPr id="3" name="Content Placeholder 2"/>
          <p:cNvSpPr>
            <a:spLocks noGrp="1"/>
          </p:cNvSpPr>
          <p:nvPr>
            <p:ph idx="1"/>
          </p:nvPr>
        </p:nvSpPr>
        <p:spPr>
          <a:xfrm>
            <a:off x="838200" y="1445342"/>
            <a:ext cx="9706761" cy="4731621"/>
          </a:xfrm>
        </p:spPr>
        <p:txBody>
          <a:bodyPr/>
          <a:lstStyle/>
          <a:p>
            <a:pPr marL="0" indent="0">
              <a:buNone/>
            </a:pPr>
            <a:r>
              <a:rPr lang="en-GB" sz="3200" b="1" dirty="0">
                <a:latin typeface="+mj-lt"/>
                <a:ea typeface="+mj-ea"/>
                <a:cs typeface="+mj-cs"/>
              </a:rPr>
              <a:t>Question marks indicate when a question is used.</a:t>
            </a:r>
          </a:p>
          <a:p>
            <a:r>
              <a:rPr lang="en-GB" b="1" dirty="0"/>
              <a:t>Sometimes these questions start with words such as </a:t>
            </a:r>
            <a:r>
              <a:rPr lang="en-GB" b="1" i="1" dirty="0"/>
              <a:t>how</a:t>
            </a:r>
            <a:r>
              <a:rPr lang="en-GB" b="1" dirty="0"/>
              <a:t>, </a:t>
            </a:r>
            <a:r>
              <a:rPr lang="en-GB" b="1" i="1" dirty="0"/>
              <a:t>what</a:t>
            </a:r>
            <a:r>
              <a:rPr lang="en-GB" b="1" dirty="0"/>
              <a:t>, </a:t>
            </a:r>
            <a:r>
              <a:rPr lang="en-GB" b="1" i="1" dirty="0"/>
              <a:t>where</a:t>
            </a:r>
            <a:r>
              <a:rPr lang="en-GB" b="1" dirty="0"/>
              <a:t>, </a:t>
            </a:r>
            <a:r>
              <a:rPr lang="en-GB" b="1" i="1" dirty="0"/>
              <a:t>when</a:t>
            </a:r>
            <a:r>
              <a:rPr lang="en-GB" b="1" dirty="0"/>
              <a:t> and </a:t>
            </a:r>
            <a:r>
              <a:rPr lang="en-GB" b="1" i="1" dirty="0"/>
              <a:t>why</a:t>
            </a:r>
            <a:r>
              <a:rPr lang="en-GB" b="1" dirty="0"/>
              <a:t>, e.g. “Where are we going?” “When will we get there?” “Why are we driving so slowly?”</a:t>
            </a:r>
          </a:p>
          <a:p>
            <a:r>
              <a:rPr lang="en-GB" b="1" dirty="0"/>
              <a:t>Sometimes they start with variations of the verbs </a:t>
            </a:r>
            <a:r>
              <a:rPr lang="en-GB" b="1" i="1" dirty="0"/>
              <a:t>to be</a:t>
            </a:r>
            <a:r>
              <a:rPr lang="en-GB" b="1" dirty="0"/>
              <a:t>, </a:t>
            </a:r>
            <a:r>
              <a:rPr lang="en-GB" b="1" i="1" dirty="0"/>
              <a:t>to do</a:t>
            </a:r>
            <a:r>
              <a:rPr lang="en-GB" b="1" dirty="0"/>
              <a:t> or </a:t>
            </a:r>
            <a:r>
              <a:rPr lang="en-GB" b="1" i="1" dirty="0"/>
              <a:t>to have</a:t>
            </a:r>
            <a:r>
              <a:rPr lang="en-GB" b="1" dirty="0"/>
              <a:t>, e.g. “Is there anything I can help you with?” “Do you like chicken?” “Have you eaten anything today?”</a:t>
            </a:r>
          </a:p>
          <a:p>
            <a:r>
              <a:rPr lang="en-GB" b="1" dirty="0"/>
              <a:t>Sometimes writers use question marks at the end of different types of phrases to reflect the intonation of the speaker, e.g. “John couldn’t believe it. ‘Mike did that?’ he asked.” </a:t>
            </a:r>
          </a:p>
        </p:txBody>
      </p:sp>
      <p:pic>
        <p:nvPicPr>
          <p:cNvPr id="4" name="Picture 3">
            <a:extLst>
              <a:ext uri="{FF2B5EF4-FFF2-40B4-BE49-F238E27FC236}">
                <a16:creationId xmlns="" xmlns:a16="http://schemas.microsoft.com/office/drawing/2014/main" id="{7A00076C-3108-43AD-A0CB-7FFFCEFD90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18052525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Where should the question marks go?</a:t>
            </a:r>
          </a:p>
        </p:txBody>
      </p:sp>
      <p:sp>
        <p:nvSpPr>
          <p:cNvPr id="3" name="Content Placeholder 2"/>
          <p:cNvSpPr>
            <a:spLocks noGrp="1"/>
          </p:cNvSpPr>
          <p:nvPr>
            <p:ph idx="1"/>
          </p:nvPr>
        </p:nvSpPr>
        <p:spPr>
          <a:xfrm>
            <a:off x="838200" y="1504334"/>
            <a:ext cx="9387980" cy="4911213"/>
          </a:xfrm>
        </p:spPr>
        <p:txBody>
          <a:bodyPr/>
          <a:lstStyle/>
          <a:p>
            <a:pPr marL="0" indent="0">
              <a:buNone/>
            </a:pPr>
            <a:r>
              <a:rPr lang="en-GB" b="1" dirty="0"/>
              <a:t>“What’s wrong,” asked Sarah.</a:t>
            </a:r>
          </a:p>
          <a:p>
            <a:pPr marL="0" indent="0">
              <a:buNone/>
            </a:pPr>
            <a:r>
              <a:rPr lang="en-GB" b="1" dirty="0"/>
              <a:t>“Do you care,” replied Sam.</a:t>
            </a:r>
          </a:p>
          <a:p>
            <a:pPr marL="0" indent="0">
              <a:buNone/>
            </a:pPr>
            <a:r>
              <a:rPr lang="en-GB" b="1" dirty="0"/>
              <a:t>“Of course I care,” Sarah answered, the hurt clear in her voice. How could he think that she didn’t care. Did he really think that she wouldn’t be worried.</a:t>
            </a:r>
          </a:p>
          <a:p>
            <a:pPr marL="0" indent="0">
              <a:buNone/>
            </a:pPr>
            <a:r>
              <a:rPr lang="en-GB" b="1" dirty="0"/>
              <a:t>“I heard what happened at the party,” she began, but he interrupted her.</a:t>
            </a:r>
          </a:p>
          <a:p>
            <a:pPr marL="0" indent="0">
              <a:buNone/>
            </a:pPr>
            <a:r>
              <a:rPr lang="en-GB" b="1" dirty="0"/>
              <a:t>“I bet you did. I bet you and all your mates had a great laugh about it, didn’t you.”</a:t>
            </a:r>
          </a:p>
        </p:txBody>
      </p:sp>
      <p:pic>
        <p:nvPicPr>
          <p:cNvPr id="4" name="Picture 3">
            <a:extLst>
              <a:ext uri="{FF2B5EF4-FFF2-40B4-BE49-F238E27FC236}">
                <a16:creationId xmlns="" xmlns:a16="http://schemas.microsoft.com/office/drawing/2014/main" id="{B6275A43-D33C-4499-B256-6612CE8D20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32665712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Did you get them all?</a:t>
            </a:r>
          </a:p>
        </p:txBody>
      </p:sp>
      <p:sp>
        <p:nvSpPr>
          <p:cNvPr id="3" name="Content Placeholder 2"/>
          <p:cNvSpPr>
            <a:spLocks noGrp="1"/>
          </p:cNvSpPr>
          <p:nvPr>
            <p:ph idx="1"/>
          </p:nvPr>
        </p:nvSpPr>
        <p:spPr>
          <a:xfrm>
            <a:off x="838200" y="1504334"/>
            <a:ext cx="9396369" cy="4911213"/>
          </a:xfrm>
        </p:spPr>
        <p:txBody>
          <a:bodyPr/>
          <a:lstStyle/>
          <a:p>
            <a:pPr marL="0" indent="0">
              <a:buNone/>
            </a:pPr>
            <a:r>
              <a:rPr lang="en-GB" b="1" dirty="0"/>
              <a:t>“What’s wrong</a:t>
            </a:r>
            <a:r>
              <a:rPr lang="en-GB" b="1" dirty="0">
                <a:solidFill>
                  <a:srgbClr val="FF0000"/>
                </a:solidFill>
              </a:rPr>
              <a:t>?</a:t>
            </a:r>
            <a:r>
              <a:rPr lang="en-GB" b="1" dirty="0"/>
              <a:t>” asked Sarah.</a:t>
            </a:r>
          </a:p>
          <a:p>
            <a:pPr marL="0" indent="0">
              <a:buNone/>
            </a:pPr>
            <a:r>
              <a:rPr lang="en-GB" b="1" dirty="0"/>
              <a:t>“Do you care</a:t>
            </a:r>
            <a:r>
              <a:rPr lang="en-GB" b="1" dirty="0">
                <a:solidFill>
                  <a:srgbClr val="FF0000"/>
                </a:solidFill>
              </a:rPr>
              <a:t>?</a:t>
            </a:r>
            <a:r>
              <a:rPr lang="en-GB" b="1" dirty="0"/>
              <a:t>” replied Sam.</a:t>
            </a:r>
          </a:p>
          <a:p>
            <a:pPr marL="0" indent="0">
              <a:buNone/>
            </a:pPr>
            <a:r>
              <a:rPr lang="en-GB" b="1" dirty="0"/>
              <a:t>“Of course I care,” Sarah answered, the hurt clear in her voice. How could he think that she didn’t care</a:t>
            </a:r>
            <a:r>
              <a:rPr lang="en-GB" b="1" dirty="0">
                <a:solidFill>
                  <a:srgbClr val="FF0000"/>
                </a:solidFill>
              </a:rPr>
              <a:t>?</a:t>
            </a:r>
            <a:r>
              <a:rPr lang="en-GB" b="1" dirty="0"/>
              <a:t> Did he really think that she wouldn’t be worried</a:t>
            </a:r>
            <a:r>
              <a:rPr lang="en-GB" b="1" dirty="0">
                <a:solidFill>
                  <a:srgbClr val="FF0000"/>
                </a:solidFill>
              </a:rPr>
              <a:t>?</a:t>
            </a:r>
          </a:p>
          <a:p>
            <a:pPr marL="0" indent="0">
              <a:buNone/>
            </a:pPr>
            <a:r>
              <a:rPr lang="en-GB" b="1" dirty="0"/>
              <a:t>“I heard what happened at the party,” she began, but he interrupted her.</a:t>
            </a:r>
          </a:p>
          <a:p>
            <a:pPr marL="0" indent="0">
              <a:buNone/>
            </a:pPr>
            <a:r>
              <a:rPr lang="en-GB" b="1" dirty="0"/>
              <a:t>“I bet you did. I bet you and all your mates had a great laugh about it, didn’t you</a:t>
            </a:r>
            <a:r>
              <a:rPr lang="en-GB" b="1" dirty="0">
                <a:solidFill>
                  <a:srgbClr val="FF0000"/>
                </a:solidFill>
              </a:rPr>
              <a:t>?</a:t>
            </a:r>
            <a:r>
              <a:rPr lang="en-GB" b="1" dirty="0"/>
              <a:t>”</a:t>
            </a:r>
          </a:p>
        </p:txBody>
      </p:sp>
      <p:pic>
        <p:nvPicPr>
          <p:cNvPr id="4" name="Picture 3">
            <a:extLst>
              <a:ext uri="{FF2B5EF4-FFF2-40B4-BE49-F238E27FC236}">
                <a16:creationId xmlns="" xmlns:a16="http://schemas.microsoft.com/office/drawing/2014/main" id="{7F785F14-CE26-4DB5-BE15-8C6C256D77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37096186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Using questions</a:t>
            </a:r>
          </a:p>
        </p:txBody>
      </p:sp>
      <p:sp>
        <p:nvSpPr>
          <p:cNvPr id="3" name="Content Placeholder 2"/>
          <p:cNvSpPr>
            <a:spLocks noGrp="1"/>
          </p:cNvSpPr>
          <p:nvPr>
            <p:ph idx="1"/>
          </p:nvPr>
        </p:nvSpPr>
        <p:spPr>
          <a:xfrm>
            <a:off x="838200" y="1504336"/>
            <a:ext cx="11019502" cy="4984954"/>
          </a:xfrm>
        </p:spPr>
        <p:txBody>
          <a:bodyPr>
            <a:normAutofit fontScale="92500" lnSpcReduction="10000"/>
          </a:bodyPr>
          <a:lstStyle/>
          <a:p>
            <a:pPr marL="0" indent="0">
              <a:lnSpc>
                <a:spcPct val="100000"/>
              </a:lnSpc>
              <a:buNone/>
            </a:pPr>
            <a:r>
              <a:rPr lang="en-GB" sz="3300" b="1" dirty="0">
                <a:latin typeface="+mj-lt"/>
                <a:ea typeface="+mj-ea"/>
                <a:cs typeface="+mj-cs"/>
              </a:rPr>
              <a:t>Rhetorical questions help to make the reader feel they are being spoken to directly. They can also be an effective way of making the reader agree with the writer’s point of view. For this reason they are often used by writers of argumentative and persuasive texts. </a:t>
            </a:r>
          </a:p>
          <a:p>
            <a:pPr marL="0" indent="0">
              <a:lnSpc>
                <a:spcPct val="100000"/>
              </a:lnSpc>
              <a:buNone/>
            </a:pPr>
            <a:r>
              <a:rPr lang="en-GB" sz="3300" b="1" dirty="0">
                <a:latin typeface="+mj-lt"/>
                <a:ea typeface="+mj-ea"/>
                <a:cs typeface="+mj-cs"/>
              </a:rPr>
              <a:t>Why has the writer used rhetorical questions in the examples below?</a:t>
            </a:r>
          </a:p>
          <a:p>
            <a:r>
              <a:rPr lang="en-GB" b="1" dirty="0"/>
              <a:t>Do you really want your children to grow up in a world without trees?</a:t>
            </a:r>
          </a:p>
          <a:p>
            <a:r>
              <a:rPr lang="en-GB" b="1" dirty="0"/>
              <a:t>Why does it takes a catastrophe to get people to act?</a:t>
            </a:r>
          </a:p>
          <a:p>
            <a:r>
              <a:rPr lang="en-GB" b="1" dirty="0"/>
              <a:t>Are we really going to stand by and let this happen?</a:t>
            </a:r>
          </a:p>
          <a:p>
            <a:r>
              <a:rPr lang="en-GB" b="1" dirty="0"/>
              <a:t>Is this the sort of legacy we want to leave behind?</a:t>
            </a:r>
          </a:p>
          <a:p>
            <a:r>
              <a:rPr lang="en-GB" b="1" dirty="0"/>
              <a:t>What will happen next?</a:t>
            </a:r>
          </a:p>
        </p:txBody>
      </p:sp>
      <p:pic>
        <p:nvPicPr>
          <p:cNvPr id="4" name="Picture 3">
            <a:extLst>
              <a:ext uri="{FF2B5EF4-FFF2-40B4-BE49-F238E27FC236}">
                <a16:creationId xmlns="" xmlns:a16="http://schemas.microsoft.com/office/drawing/2014/main" id="{7226E07C-2FA3-4249-8E02-212E910C66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24277317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Exclamation marks</a:t>
            </a:r>
          </a:p>
        </p:txBody>
      </p:sp>
      <p:sp>
        <p:nvSpPr>
          <p:cNvPr id="3" name="Content Placeholder 2"/>
          <p:cNvSpPr>
            <a:spLocks noGrp="1"/>
          </p:cNvSpPr>
          <p:nvPr>
            <p:ph idx="1"/>
          </p:nvPr>
        </p:nvSpPr>
        <p:spPr/>
        <p:txBody>
          <a:bodyPr/>
          <a:lstStyle/>
          <a:p>
            <a:pPr marL="0" indent="0">
              <a:buNone/>
            </a:pPr>
            <a:r>
              <a:rPr lang="en-GB" sz="3200" b="1" dirty="0">
                <a:latin typeface="+mj-lt"/>
                <a:ea typeface="+mj-ea"/>
                <a:cs typeface="+mj-cs"/>
              </a:rPr>
              <a:t>Exclamation marks should be used sparingly and only when trying to achieve a specific effect.</a:t>
            </a:r>
          </a:p>
          <a:p>
            <a:r>
              <a:rPr lang="en-GB" b="1" dirty="0"/>
              <a:t>They can be used to show when someone is shouting loudly, e.g. “Help!” Boris yelled.</a:t>
            </a:r>
          </a:p>
          <a:p>
            <a:r>
              <a:rPr lang="en-GB" b="1" dirty="0"/>
              <a:t>They can also be used to show emphasis of a specific point in the text, e.g. “It’s the worst day ever!”</a:t>
            </a:r>
          </a:p>
          <a:p>
            <a:pPr marL="0" indent="0">
              <a:buNone/>
            </a:pPr>
            <a:r>
              <a:rPr lang="en-GB" sz="3200" b="1" dirty="0">
                <a:latin typeface="+mj-lt"/>
                <a:ea typeface="+mj-ea"/>
                <a:cs typeface="+mj-cs"/>
              </a:rPr>
              <a:t>However, if they are overused, they become less effective, so use them carefully.</a:t>
            </a:r>
          </a:p>
        </p:txBody>
      </p:sp>
      <p:pic>
        <p:nvPicPr>
          <p:cNvPr id="4" name="Picture 3">
            <a:extLst>
              <a:ext uri="{FF2B5EF4-FFF2-40B4-BE49-F238E27FC236}">
                <a16:creationId xmlns="" xmlns:a16="http://schemas.microsoft.com/office/drawing/2014/main" id="{F7163167-6BD6-43EA-B79B-3E7340FA4D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17166046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b="1" dirty="0"/>
              <a:t>The power </a:t>
            </a:r>
            <a:br>
              <a:rPr lang="en-GB" b="1" dirty="0"/>
            </a:br>
            <a:r>
              <a:rPr lang="en-GB" b="1" dirty="0"/>
              <a:t>of</a:t>
            </a:r>
            <a:br>
              <a:rPr lang="en-GB" b="1" dirty="0"/>
            </a:br>
            <a:r>
              <a:rPr lang="en-GB" b="1" dirty="0"/>
              <a:t>punctuation?</a:t>
            </a:r>
          </a:p>
        </p:txBody>
      </p:sp>
      <p:sp>
        <p:nvSpPr>
          <p:cNvPr id="3" name="Subtitle 2"/>
          <p:cNvSpPr>
            <a:spLocks noGrp="1"/>
          </p:cNvSpPr>
          <p:nvPr>
            <p:ph type="subTitle" idx="1"/>
          </p:nvPr>
        </p:nvSpPr>
        <p:spPr/>
        <p:txBody>
          <a:bodyPr>
            <a:normAutofit/>
          </a:bodyPr>
          <a:lstStyle/>
          <a:p>
            <a:endParaRPr lang="en-GB" sz="2800" dirty="0"/>
          </a:p>
          <a:p>
            <a:r>
              <a:rPr lang="en-GB" sz="2800" dirty="0"/>
              <a:t>How does the change of punctuation affect the way you read the sentence?</a:t>
            </a:r>
          </a:p>
        </p:txBody>
      </p:sp>
      <p:pic>
        <p:nvPicPr>
          <p:cNvPr id="4" name="Picture 3">
            <a:extLst>
              <a:ext uri="{FF2B5EF4-FFF2-40B4-BE49-F238E27FC236}">
                <a16:creationId xmlns="" xmlns:a16="http://schemas.microsoft.com/office/drawing/2014/main" id="{7A30CEC5-B58D-4B7D-A3E5-464C0962C7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8398397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Why use an exclamation mark?</a:t>
            </a:r>
          </a:p>
        </p:txBody>
      </p:sp>
      <p:sp>
        <p:nvSpPr>
          <p:cNvPr id="3" name="Content Placeholder 2"/>
          <p:cNvSpPr>
            <a:spLocks noGrp="1"/>
          </p:cNvSpPr>
          <p:nvPr>
            <p:ph idx="1"/>
          </p:nvPr>
        </p:nvSpPr>
        <p:spPr>
          <a:xfrm>
            <a:off x="838200" y="1825625"/>
            <a:ext cx="9379591" cy="4351338"/>
          </a:xfrm>
        </p:spPr>
        <p:txBody>
          <a:bodyPr/>
          <a:lstStyle/>
          <a:p>
            <a:pPr marL="0" indent="0">
              <a:buNone/>
            </a:pPr>
            <a:r>
              <a:rPr lang="en-GB" sz="3100" b="1" dirty="0">
                <a:latin typeface="+mj-lt"/>
                <a:ea typeface="+mj-ea"/>
                <a:cs typeface="+mj-cs"/>
              </a:rPr>
              <a:t>Look at the text below. How does the writer’s use of exclamation marks affect the reader?</a:t>
            </a:r>
          </a:p>
          <a:p>
            <a:endParaRPr lang="en-GB" b="1" dirty="0"/>
          </a:p>
          <a:p>
            <a:pPr marL="0" indent="0">
              <a:buNone/>
            </a:pPr>
            <a:r>
              <a:rPr lang="en-GB" b="1" dirty="0"/>
              <a:t>Jack peered out through the keyhole of the box he had been locked in and screamed “Help!” as loudly as he could. He couldn’t believe he had let himself be locked in here. They had said he wouldn’t fit into the box, but he had known he could fit and so he climbed right in. How stupid he had been!</a:t>
            </a:r>
          </a:p>
        </p:txBody>
      </p:sp>
      <p:pic>
        <p:nvPicPr>
          <p:cNvPr id="4" name="Picture 3">
            <a:extLst>
              <a:ext uri="{FF2B5EF4-FFF2-40B4-BE49-F238E27FC236}">
                <a16:creationId xmlns="" xmlns:a16="http://schemas.microsoft.com/office/drawing/2014/main" id="{CC584B07-0012-496C-8064-C57524C67B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33167584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4961" y="365126"/>
            <a:ext cx="10618839" cy="519778"/>
          </a:xfrm>
        </p:spPr>
        <p:txBody>
          <a:bodyPr>
            <a:noAutofit/>
          </a:bodyPr>
          <a:lstStyle/>
          <a:p>
            <a:r>
              <a:rPr lang="en-GB" b="1" dirty="0"/>
              <a:t>Punctuating dialogue</a:t>
            </a:r>
          </a:p>
        </p:txBody>
      </p:sp>
      <p:sp>
        <p:nvSpPr>
          <p:cNvPr id="3" name="Content Placeholder 2"/>
          <p:cNvSpPr>
            <a:spLocks noGrp="1"/>
          </p:cNvSpPr>
          <p:nvPr>
            <p:ph idx="1"/>
          </p:nvPr>
        </p:nvSpPr>
        <p:spPr>
          <a:xfrm>
            <a:off x="734961" y="1058709"/>
            <a:ext cx="10515600" cy="1301033"/>
          </a:xfrm>
        </p:spPr>
        <p:txBody>
          <a:bodyPr>
            <a:normAutofit lnSpcReduction="10000"/>
          </a:bodyPr>
          <a:lstStyle/>
          <a:p>
            <a:pPr marL="0" indent="0">
              <a:buNone/>
            </a:pPr>
            <a:r>
              <a:rPr lang="en-GB" sz="3100" b="1" dirty="0">
                <a:latin typeface="+mj-lt"/>
                <a:ea typeface="+mj-ea"/>
                <a:cs typeface="+mj-cs"/>
              </a:rPr>
              <a:t>Using dialogue can be an effective way to increase your range of punctuation and present your character to your reader.  However, it is vital that you punctuate it accurately. </a:t>
            </a:r>
          </a:p>
        </p:txBody>
      </p:sp>
      <p:sp>
        <p:nvSpPr>
          <p:cNvPr id="4" name="TextBox 3"/>
          <p:cNvSpPr txBox="1"/>
          <p:nvPr/>
        </p:nvSpPr>
        <p:spPr>
          <a:xfrm>
            <a:off x="2684206" y="3524864"/>
            <a:ext cx="6312310" cy="1384995"/>
          </a:xfrm>
          <a:prstGeom prst="rect">
            <a:avLst/>
          </a:prstGeom>
          <a:noFill/>
        </p:spPr>
        <p:txBody>
          <a:bodyPr wrap="square" rtlCol="0">
            <a:spAutoFit/>
          </a:bodyPr>
          <a:lstStyle/>
          <a:p>
            <a:r>
              <a:rPr lang="en-GB" sz="2800" b="1" dirty="0"/>
              <a:t>“Help!” shouted Sam.</a:t>
            </a:r>
          </a:p>
          <a:p>
            <a:r>
              <a:rPr lang="en-GB" sz="2800" b="1" dirty="0"/>
              <a:t>“What’s wrong?” asked Max.</a:t>
            </a:r>
          </a:p>
          <a:p>
            <a:r>
              <a:rPr lang="en-GB" sz="2800" b="1" dirty="0"/>
              <a:t>“I’ve fallen off the ladder,” Sam replied. </a:t>
            </a:r>
          </a:p>
        </p:txBody>
      </p:sp>
      <p:sp>
        <p:nvSpPr>
          <p:cNvPr id="5" name="TextBox 4"/>
          <p:cNvSpPr txBox="1"/>
          <p:nvPr/>
        </p:nvSpPr>
        <p:spPr>
          <a:xfrm>
            <a:off x="442451" y="2533547"/>
            <a:ext cx="2241755" cy="1200329"/>
          </a:xfrm>
          <a:prstGeom prst="rect">
            <a:avLst/>
          </a:prstGeom>
          <a:noFill/>
        </p:spPr>
        <p:txBody>
          <a:bodyPr wrap="square" rtlCol="0">
            <a:spAutoFit/>
          </a:bodyPr>
          <a:lstStyle/>
          <a:p>
            <a:r>
              <a:rPr lang="en-GB" sz="2400" b="1" dirty="0">
                <a:solidFill>
                  <a:srgbClr val="7030A0"/>
                </a:solidFill>
              </a:rPr>
              <a:t>Speech marks go around what has been said.</a:t>
            </a:r>
          </a:p>
        </p:txBody>
      </p:sp>
      <p:sp>
        <p:nvSpPr>
          <p:cNvPr id="6" name="TextBox 5"/>
          <p:cNvSpPr txBox="1"/>
          <p:nvPr/>
        </p:nvSpPr>
        <p:spPr>
          <a:xfrm>
            <a:off x="7415980" y="2533547"/>
            <a:ext cx="3937820" cy="1200329"/>
          </a:xfrm>
          <a:prstGeom prst="rect">
            <a:avLst/>
          </a:prstGeom>
          <a:noFill/>
        </p:spPr>
        <p:txBody>
          <a:bodyPr wrap="square" rtlCol="0">
            <a:spAutoFit/>
          </a:bodyPr>
          <a:lstStyle/>
          <a:p>
            <a:r>
              <a:rPr lang="en-GB" sz="2400" b="1" dirty="0">
                <a:solidFill>
                  <a:srgbClr val="7030A0"/>
                </a:solidFill>
              </a:rPr>
              <a:t>Punctuation that is linked to what has been said is placed inside the speech marks. </a:t>
            </a:r>
          </a:p>
        </p:txBody>
      </p:sp>
      <p:sp>
        <p:nvSpPr>
          <p:cNvPr id="7" name="TextBox 6"/>
          <p:cNvSpPr txBox="1"/>
          <p:nvPr/>
        </p:nvSpPr>
        <p:spPr>
          <a:xfrm>
            <a:off x="6560574" y="5116346"/>
            <a:ext cx="4689987" cy="1569660"/>
          </a:xfrm>
          <a:prstGeom prst="rect">
            <a:avLst/>
          </a:prstGeom>
          <a:noFill/>
        </p:spPr>
        <p:txBody>
          <a:bodyPr wrap="square" rtlCol="0">
            <a:spAutoFit/>
          </a:bodyPr>
          <a:lstStyle/>
          <a:p>
            <a:r>
              <a:rPr lang="en-GB" sz="2400" b="1" dirty="0">
                <a:solidFill>
                  <a:srgbClr val="7030A0"/>
                </a:solidFill>
              </a:rPr>
              <a:t>If no other punctuation is needed, a comma is used to separate direct speech from the rest of the sentence.</a:t>
            </a:r>
          </a:p>
        </p:txBody>
      </p:sp>
      <p:sp>
        <p:nvSpPr>
          <p:cNvPr id="8" name="TextBox 7"/>
          <p:cNvSpPr txBox="1"/>
          <p:nvPr/>
        </p:nvSpPr>
        <p:spPr>
          <a:xfrm>
            <a:off x="545689" y="5309419"/>
            <a:ext cx="3451123" cy="1200329"/>
          </a:xfrm>
          <a:prstGeom prst="rect">
            <a:avLst/>
          </a:prstGeom>
          <a:noFill/>
        </p:spPr>
        <p:txBody>
          <a:bodyPr wrap="square" rtlCol="0">
            <a:spAutoFit/>
          </a:bodyPr>
          <a:lstStyle/>
          <a:p>
            <a:r>
              <a:rPr lang="en-GB" sz="2400" b="1" dirty="0">
                <a:solidFill>
                  <a:srgbClr val="7030A0"/>
                </a:solidFill>
              </a:rPr>
              <a:t>Notice that every time a different person speaks, a new line is used.</a:t>
            </a:r>
          </a:p>
        </p:txBody>
      </p:sp>
      <p:pic>
        <p:nvPicPr>
          <p:cNvPr id="9" name="Picture 8">
            <a:extLst>
              <a:ext uri="{FF2B5EF4-FFF2-40B4-BE49-F238E27FC236}">
                <a16:creationId xmlns="" xmlns:a16="http://schemas.microsoft.com/office/drawing/2014/main" id="{616785A2-5257-4874-9837-E3D12F4EBC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16038995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Your turn</a:t>
            </a:r>
          </a:p>
        </p:txBody>
      </p:sp>
      <p:sp>
        <p:nvSpPr>
          <p:cNvPr id="3" name="Content Placeholder 2"/>
          <p:cNvSpPr>
            <a:spLocks noGrp="1"/>
          </p:cNvSpPr>
          <p:nvPr>
            <p:ph idx="1"/>
          </p:nvPr>
        </p:nvSpPr>
        <p:spPr/>
        <p:txBody>
          <a:bodyPr/>
          <a:lstStyle/>
          <a:p>
            <a:pPr marL="0" indent="0">
              <a:buNone/>
            </a:pPr>
            <a:r>
              <a:rPr lang="en-GB" sz="3200" b="1" dirty="0">
                <a:latin typeface="+mj-lt"/>
                <a:ea typeface="+mj-ea"/>
                <a:cs typeface="+mj-cs"/>
              </a:rPr>
              <a:t>How would you punctuate the extract below?</a:t>
            </a:r>
          </a:p>
          <a:p>
            <a:endParaRPr lang="en-GB" b="1" dirty="0"/>
          </a:p>
          <a:p>
            <a:pPr marL="0" indent="0">
              <a:buNone/>
            </a:pPr>
            <a:r>
              <a:rPr lang="en-GB" b="1" dirty="0"/>
              <a:t>Hi said Sue.</a:t>
            </a:r>
          </a:p>
          <a:p>
            <a:pPr marL="0" indent="0">
              <a:buNone/>
            </a:pPr>
            <a:r>
              <a:rPr lang="en-GB" b="1" dirty="0"/>
              <a:t>Alright said Sheila. How are you</a:t>
            </a:r>
          </a:p>
          <a:p>
            <a:pPr marL="0" indent="0">
              <a:buNone/>
            </a:pPr>
            <a:r>
              <a:rPr lang="en-GB" b="1" dirty="0"/>
              <a:t>Not bad. A little bit tired after the marathon but feeling good.</a:t>
            </a:r>
          </a:p>
          <a:p>
            <a:pPr marL="0" indent="0">
              <a:buNone/>
            </a:pPr>
            <a:r>
              <a:rPr lang="en-GB" b="1" dirty="0"/>
              <a:t>I can’t believe you ran the marathon Sheila exclaimed. Wow, that’s so amazing. </a:t>
            </a:r>
          </a:p>
        </p:txBody>
      </p:sp>
      <p:pic>
        <p:nvPicPr>
          <p:cNvPr id="4" name="Picture 3">
            <a:extLst>
              <a:ext uri="{FF2B5EF4-FFF2-40B4-BE49-F238E27FC236}">
                <a16:creationId xmlns="" xmlns:a16="http://schemas.microsoft.com/office/drawing/2014/main" id="{4B6526A2-5670-4707-937B-14AFBA18E2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13298180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Does yours look like this?</a:t>
            </a:r>
          </a:p>
        </p:txBody>
      </p:sp>
      <p:sp>
        <p:nvSpPr>
          <p:cNvPr id="3" name="Content Placeholder 2"/>
          <p:cNvSpPr>
            <a:spLocks noGrp="1"/>
          </p:cNvSpPr>
          <p:nvPr>
            <p:ph idx="1"/>
          </p:nvPr>
        </p:nvSpPr>
        <p:spPr/>
        <p:txBody>
          <a:bodyPr/>
          <a:lstStyle/>
          <a:p>
            <a:pPr marL="0" indent="0">
              <a:buNone/>
            </a:pPr>
            <a:r>
              <a:rPr lang="en-GB" b="1" dirty="0"/>
              <a:t>“Hi,” said Sue.</a:t>
            </a:r>
          </a:p>
          <a:p>
            <a:pPr marL="0" indent="0">
              <a:buNone/>
            </a:pPr>
            <a:r>
              <a:rPr lang="en-GB" b="1" dirty="0"/>
              <a:t>“Alright,” said Sheila. “How are you?”</a:t>
            </a:r>
          </a:p>
          <a:p>
            <a:pPr marL="0" indent="0">
              <a:buNone/>
            </a:pPr>
            <a:r>
              <a:rPr lang="en-GB" b="1" dirty="0"/>
              <a:t>“Not bad. A little bit tired after the marathon but feeling good.”</a:t>
            </a:r>
          </a:p>
          <a:p>
            <a:pPr marL="0" indent="0">
              <a:buNone/>
            </a:pPr>
            <a:r>
              <a:rPr lang="en-GB" b="1" dirty="0"/>
              <a:t>“I can’t believe you ran the marathon!” Sheila exclaimed. “Wow, that’s so amazing.” </a:t>
            </a:r>
          </a:p>
        </p:txBody>
      </p:sp>
      <p:pic>
        <p:nvPicPr>
          <p:cNvPr id="4" name="Picture 3">
            <a:extLst>
              <a:ext uri="{FF2B5EF4-FFF2-40B4-BE49-F238E27FC236}">
                <a16:creationId xmlns="" xmlns:a16="http://schemas.microsoft.com/office/drawing/2014/main" id="{0AF31A53-77DA-4E22-B564-1E000A7E79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39537217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Why would a writer use direct speech?</a:t>
            </a:r>
          </a:p>
        </p:txBody>
      </p:sp>
      <p:sp>
        <p:nvSpPr>
          <p:cNvPr id="3" name="Content Placeholder 2"/>
          <p:cNvSpPr>
            <a:spLocks noGrp="1"/>
          </p:cNvSpPr>
          <p:nvPr>
            <p:ph idx="1"/>
          </p:nvPr>
        </p:nvSpPr>
        <p:spPr/>
        <p:txBody>
          <a:bodyPr/>
          <a:lstStyle/>
          <a:p>
            <a:pPr marL="0" indent="0">
              <a:buNone/>
            </a:pPr>
            <a:r>
              <a:rPr lang="en-GB" sz="3100" b="1" dirty="0">
                <a:latin typeface="+mj-lt"/>
                <a:ea typeface="+mj-ea"/>
                <a:cs typeface="+mj-cs"/>
              </a:rPr>
              <a:t>Look at this extract from a newspaper article. Why has the writer chosen to use direct speech?</a:t>
            </a:r>
          </a:p>
          <a:p>
            <a:endParaRPr lang="en-GB" b="1" dirty="0"/>
          </a:p>
          <a:p>
            <a:pPr marL="0" indent="0">
              <a:buNone/>
            </a:pPr>
            <a:r>
              <a:rPr lang="en-GB" dirty="0"/>
              <a:t>Local residents are furious at the plans to build a new supermarket on a wild meadow. Marika </a:t>
            </a:r>
            <a:r>
              <a:rPr lang="en-GB" dirty="0" err="1"/>
              <a:t>Weyland</a:t>
            </a:r>
            <a:r>
              <a:rPr lang="en-GB" dirty="0"/>
              <a:t> has lived in the area for 11 years. “It’s disgusting that big companies think they can just come in and destroy a beautiful piece of nature in the name of profit,” she said at last night’s residents’ meeting.</a:t>
            </a:r>
          </a:p>
        </p:txBody>
      </p:sp>
      <p:pic>
        <p:nvPicPr>
          <p:cNvPr id="4" name="Picture 3">
            <a:extLst>
              <a:ext uri="{FF2B5EF4-FFF2-40B4-BE49-F238E27FC236}">
                <a16:creationId xmlns="" xmlns:a16="http://schemas.microsoft.com/office/drawing/2014/main" id="{5847977F-0F1F-48C4-9712-E8922D82FC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1045541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78772"/>
          </a:xfrm>
        </p:spPr>
        <p:txBody>
          <a:bodyPr>
            <a:normAutofit fontScale="90000"/>
          </a:bodyPr>
          <a:lstStyle/>
          <a:p>
            <a:r>
              <a:rPr lang="en-GB" b="1" dirty="0"/>
              <a:t>Apostrophes</a:t>
            </a:r>
          </a:p>
        </p:txBody>
      </p:sp>
      <p:sp>
        <p:nvSpPr>
          <p:cNvPr id="3" name="Content Placeholder 2"/>
          <p:cNvSpPr>
            <a:spLocks noGrp="1"/>
          </p:cNvSpPr>
          <p:nvPr>
            <p:ph idx="1"/>
          </p:nvPr>
        </p:nvSpPr>
        <p:spPr>
          <a:xfrm>
            <a:off x="838200" y="943898"/>
            <a:ext cx="11122742" cy="5796115"/>
          </a:xfrm>
        </p:spPr>
        <p:txBody>
          <a:bodyPr>
            <a:normAutofit lnSpcReduction="10000"/>
          </a:bodyPr>
          <a:lstStyle/>
          <a:p>
            <a:pPr marL="0" indent="0">
              <a:buNone/>
            </a:pPr>
            <a:r>
              <a:rPr lang="en-GB" sz="3200" b="1" dirty="0">
                <a:latin typeface="+mj-lt"/>
                <a:ea typeface="+mj-ea"/>
                <a:cs typeface="+mj-cs"/>
              </a:rPr>
              <a:t>Apostrophes have the following uses:</a:t>
            </a:r>
          </a:p>
          <a:p>
            <a:pPr marL="0" indent="0">
              <a:buNone/>
            </a:pPr>
            <a:r>
              <a:rPr lang="en-GB" b="1" dirty="0"/>
              <a:t>To show omission</a:t>
            </a:r>
          </a:p>
          <a:p>
            <a:pPr lvl="1"/>
            <a:r>
              <a:rPr lang="en-GB" b="1" dirty="0"/>
              <a:t>When a letter is omitted, e.g. </a:t>
            </a:r>
            <a:r>
              <a:rPr lang="en-GB" b="1" i="1" dirty="0"/>
              <a:t>do not </a:t>
            </a:r>
            <a:r>
              <a:rPr lang="en-GB" b="1" dirty="0"/>
              <a:t>becomes </a:t>
            </a:r>
            <a:r>
              <a:rPr lang="en-GB" b="1" i="1" dirty="0"/>
              <a:t>don’t</a:t>
            </a:r>
            <a:r>
              <a:rPr lang="en-GB" b="1" dirty="0"/>
              <a:t>, </a:t>
            </a:r>
            <a:r>
              <a:rPr lang="en-GB" b="1" i="1" dirty="0"/>
              <a:t>is not </a:t>
            </a:r>
            <a:r>
              <a:rPr lang="en-GB" b="1" dirty="0"/>
              <a:t>becomes </a:t>
            </a:r>
            <a:r>
              <a:rPr lang="en-GB" b="1" i="1" dirty="0"/>
              <a:t>isn’t</a:t>
            </a:r>
          </a:p>
          <a:p>
            <a:pPr marL="0" indent="0">
              <a:buNone/>
            </a:pPr>
            <a:r>
              <a:rPr lang="en-GB" b="1" dirty="0"/>
              <a:t>To show possession – singular</a:t>
            </a:r>
          </a:p>
          <a:p>
            <a:pPr lvl="1"/>
            <a:r>
              <a:rPr lang="en-GB" b="1" dirty="0"/>
              <a:t>To show that something belongs to someone or something, e.g. </a:t>
            </a:r>
            <a:r>
              <a:rPr lang="en-GB" b="1" i="1" dirty="0"/>
              <a:t>John’s bag</a:t>
            </a:r>
            <a:r>
              <a:rPr lang="en-GB" b="1" dirty="0"/>
              <a:t>, </a:t>
            </a:r>
            <a:r>
              <a:rPr lang="en-GB" b="1" i="1" dirty="0"/>
              <a:t>the dog’s paws</a:t>
            </a:r>
          </a:p>
          <a:p>
            <a:pPr marL="0" indent="0">
              <a:buNone/>
            </a:pPr>
            <a:r>
              <a:rPr lang="en-GB" b="1" dirty="0"/>
              <a:t>To show possession – plural</a:t>
            </a:r>
          </a:p>
          <a:p>
            <a:pPr lvl="1"/>
            <a:r>
              <a:rPr lang="en-GB" b="1" dirty="0"/>
              <a:t>If there is more than one owner, the apostrophe comes after the </a:t>
            </a:r>
            <a:r>
              <a:rPr lang="en-GB" b="1" i="1" dirty="0"/>
              <a:t>s</a:t>
            </a:r>
            <a:r>
              <a:rPr lang="en-GB" b="1" dirty="0"/>
              <a:t>, e.g. </a:t>
            </a:r>
            <a:r>
              <a:rPr lang="en-GB" b="1" i="1" dirty="0"/>
              <a:t>The kittens’ bed </a:t>
            </a:r>
            <a:r>
              <a:rPr lang="en-GB" b="1" dirty="0"/>
              <a:t>means the bed that belongs to two or more kittens.</a:t>
            </a:r>
          </a:p>
          <a:p>
            <a:pPr marL="0" indent="0">
              <a:buNone/>
            </a:pPr>
            <a:r>
              <a:rPr lang="en-GB" b="1" dirty="0"/>
              <a:t>To show possession – words ending in </a:t>
            </a:r>
            <a:r>
              <a:rPr lang="en-GB" b="1" i="1" dirty="0"/>
              <a:t>s</a:t>
            </a:r>
          </a:p>
          <a:p>
            <a:pPr lvl="1"/>
            <a:r>
              <a:rPr lang="en-GB" b="1" dirty="0"/>
              <a:t>If the word refers to one thing or person, it will usually be written like this: </a:t>
            </a:r>
            <a:r>
              <a:rPr lang="en-GB" b="1" i="1" dirty="0"/>
              <a:t>The boss’s phone was ringing</a:t>
            </a:r>
            <a:r>
              <a:rPr lang="en-GB" b="1" dirty="0"/>
              <a:t>.</a:t>
            </a:r>
          </a:p>
          <a:p>
            <a:pPr lvl="1"/>
            <a:r>
              <a:rPr lang="en-GB" b="1" dirty="0"/>
              <a:t>If the word refers to more than one thing or person, it will usually be written like this: </a:t>
            </a:r>
            <a:r>
              <a:rPr lang="en-GB" b="1" i="1" dirty="0"/>
              <a:t>The bosses’ meeting was cancelled</a:t>
            </a:r>
            <a:r>
              <a:rPr lang="en-GB" b="1" dirty="0"/>
              <a:t>. </a:t>
            </a:r>
          </a:p>
        </p:txBody>
      </p:sp>
      <p:pic>
        <p:nvPicPr>
          <p:cNvPr id="4" name="Picture 3">
            <a:extLst>
              <a:ext uri="{FF2B5EF4-FFF2-40B4-BE49-F238E27FC236}">
                <a16:creationId xmlns="" xmlns:a16="http://schemas.microsoft.com/office/drawing/2014/main" id="{CF9E133B-3F38-4067-B9DC-A6393036EB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22565264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b="1" dirty="0"/>
              <a:t>Place the apostrophes</a:t>
            </a:r>
          </a:p>
        </p:txBody>
      </p:sp>
      <p:sp>
        <p:nvSpPr>
          <p:cNvPr id="3" name="Content Placeholder 2"/>
          <p:cNvSpPr>
            <a:spLocks noGrp="1"/>
          </p:cNvSpPr>
          <p:nvPr>
            <p:ph idx="1"/>
          </p:nvPr>
        </p:nvSpPr>
        <p:spPr>
          <a:xfrm>
            <a:off x="838200" y="1825625"/>
            <a:ext cx="8515525" cy="4351338"/>
          </a:xfrm>
        </p:spPr>
        <p:txBody>
          <a:bodyPr/>
          <a:lstStyle/>
          <a:p>
            <a:pPr marL="0" indent="0">
              <a:buNone/>
            </a:pPr>
            <a:r>
              <a:rPr lang="en-GB" b="1" dirty="0"/>
              <a:t>The Jones dog had broken out of the back gate and was running all over Mr Smiths flowers. He was furious. “Cant you keep that dog under control?” he yelled from his front door as he watched his flowers roots being destroyed by the frantic digging of the energetic puppy. </a:t>
            </a:r>
          </a:p>
        </p:txBody>
      </p:sp>
      <p:pic>
        <p:nvPicPr>
          <p:cNvPr id="4" name="Picture 3">
            <a:extLst>
              <a:ext uri="{FF2B5EF4-FFF2-40B4-BE49-F238E27FC236}">
                <a16:creationId xmlns="" xmlns:a16="http://schemas.microsoft.com/office/drawing/2014/main" id="{353FF546-57FC-45A1-AC77-FF85D2EE57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25050842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b="1" dirty="0"/>
              <a:t>Did you place the apostrophes correctly?</a:t>
            </a:r>
          </a:p>
        </p:txBody>
      </p:sp>
      <p:sp>
        <p:nvSpPr>
          <p:cNvPr id="3" name="Content Placeholder 2"/>
          <p:cNvSpPr>
            <a:spLocks noGrp="1"/>
          </p:cNvSpPr>
          <p:nvPr>
            <p:ph idx="1"/>
          </p:nvPr>
        </p:nvSpPr>
        <p:spPr>
          <a:xfrm>
            <a:off x="838200" y="1825625"/>
            <a:ext cx="8515525" cy="4351338"/>
          </a:xfrm>
        </p:spPr>
        <p:txBody>
          <a:bodyPr/>
          <a:lstStyle/>
          <a:p>
            <a:pPr marL="0" indent="0">
              <a:buNone/>
            </a:pPr>
            <a:r>
              <a:rPr lang="en-GB" b="1" dirty="0"/>
              <a:t>The Jones</a:t>
            </a:r>
            <a:r>
              <a:rPr lang="en-GB" b="1" dirty="0">
                <a:solidFill>
                  <a:srgbClr val="FF0000"/>
                </a:solidFill>
              </a:rPr>
              <a:t>’</a:t>
            </a:r>
            <a:r>
              <a:rPr lang="en-GB" b="1" dirty="0"/>
              <a:t> dog had broken out of the back gate and was running all over Mr Smith</a:t>
            </a:r>
            <a:r>
              <a:rPr lang="en-GB" b="1" dirty="0">
                <a:solidFill>
                  <a:srgbClr val="FF0000"/>
                </a:solidFill>
              </a:rPr>
              <a:t>’</a:t>
            </a:r>
            <a:r>
              <a:rPr lang="en-GB" b="1" dirty="0"/>
              <a:t>s flowers. He was furious. “Can</a:t>
            </a:r>
            <a:r>
              <a:rPr lang="en-GB" b="1" dirty="0">
                <a:solidFill>
                  <a:srgbClr val="FF0000"/>
                </a:solidFill>
              </a:rPr>
              <a:t>’</a:t>
            </a:r>
            <a:r>
              <a:rPr lang="en-GB" b="1" dirty="0"/>
              <a:t>t you keep that dog under control?” he yelled from his front door as he watched his flowers</a:t>
            </a:r>
            <a:r>
              <a:rPr lang="en-GB" b="1" dirty="0">
                <a:solidFill>
                  <a:srgbClr val="FF0000"/>
                </a:solidFill>
              </a:rPr>
              <a:t>’</a:t>
            </a:r>
            <a:r>
              <a:rPr lang="en-GB" b="1" dirty="0"/>
              <a:t> roots being destroyed by the frantic digging of the energetic puppy. </a:t>
            </a:r>
          </a:p>
        </p:txBody>
      </p:sp>
      <p:pic>
        <p:nvPicPr>
          <p:cNvPr id="4" name="Picture 3">
            <a:extLst>
              <a:ext uri="{FF2B5EF4-FFF2-40B4-BE49-F238E27FC236}">
                <a16:creationId xmlns="" xmlns:a16="http://schemas.microsoft.com/office/drawing/2014/main" id="{B302A60E-AE2B-4041-8519-7A1B7249F4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32225883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Apostrophes of omission</a:t>
            </a:r>
          </a:p>
        </p:txBody>
      </p:sp>
      <p:sp>
        <p:nvSpPr>
          <p:cNvPr id="3" name="Content Placeholder 2"/>
          <p:cNvSpPr>
            <a:spLocks noGrp="1"/>
          </p:cNvSpPr>
          <p:nvPr>
            <p:ph idx="1"/>
          </p:nvPr>
        </p:nvSpPr>
        <p:spPr>
          <a:xfrm>
            <a:off x="838200" y="1690688"/>
            <a:ext cx="10159767" cy="4783854"/>
          </a:xfrm>
        </p:spPr>
        <p:txBody>
          <a:bodyPr>
            <a:normAutofit fontScale="92500" lnSpcReduction="10000"/>
          </a:bodyPr>
          <a:lstStyle/>
          <a:p>
            <a:pPr marL="0" indent="0">
              <a:lnSpc>
                <a:spcPct val="100000"/>
              </a:lnSpc>
              <a:buNone/>
            </a:pPr>
            <a:r>
              <a:rPr lang="en-GB" sz="3500" b="1" dirty="0">
                <a:latin typeface="+mj-lt"/>
                <a:ea typeface="+mj-ea"/>
                <a:cs typeface="+mj-cs"/>
              </a:rPr>
              <a:t>When a word contains an apostrophe of omission, it is usually called a contraction, e.g. don’t, can’t, I’ll and we’ll are all contractions.</a:t>
            </a:r>
          </a:p>
          <a:p>
            <a:pPr marL="0" indent="0">
              <a:lnSpc>
                <a:spcPct val="100000"/>
              </a:lnSpc>
              <a:buNone/>
            </a:pPr>
            <a:r>
              <a:rPr lang="en-GB" sz="3500" b="1" dirty="0">
                <a:latin typeface="+mj-lt"/>
                <a:ea typeface="+mj-ea"/>
                <a:cs typeface="+mj-cs"/>
              </a:rPr>
              <a:t>Why might a writer choose to use contractions? Compare these two extracts:</a:t>
            </a:r>
          </a:p>
          <a:p>
            <a:pPr marL="0" indent="0">
              <a:buNone/>
            </a:pPr>
            <a:r>
              <a:rPr lang="en-GB" b="1" dirty="0"/>
              <a:t>I cannot explain what happened next and I do not think it is wise for you to ask me. You would be shocked and horrified at what I had to tell you.</a:t>
            </a:r>
          </a:p>
          <a:p>
            <a:pPr marL="0" indent="0">
              <a:buNone/>
            </a:pPr>
            <a:endParaRPr lang="en-GB" b="1" dirty="0"/>
          </a:p>
          <a:p>
            <a:pPr marL="0" indent="0">
              <a:buNone/>
            </a:pPr>
            <a:r>
              <a:rPr lang="en-GB" b="1" dirty="0"/>
              <a:t>I can’t explain what happened next and I don’t think it’s wise for you to ask me. You’d be shocked and horrified at what I had to tell you. </a:t>
            </a:r>
          </a:p>
        </p:txBody>
      </p:sp>
      <p:pic>
        <p:nvPicPr>
          <p:cNvPr id="4" name="Picture 3">
            <a:extLst>
              <a:ext uri="{FF2B5EF4-FFF2-40B4-BE49-F238E27FC236}">
                <a16:creationId xmlns="" xmlns:a16="http://schemas.microsoft.com/office/drawing/2014/main" id="{1CF41C5A-7869-477D-A927-D8FC207127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10149009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Colon and semi-colon</a:t>
            </a:r>
          </a:p>
        </p:txBody>
      </p:sp>
      <p:sp>
        <p:nvSpPr>
          <p:cNvPr id="3" name="Content Placeholder 2"/>
          <p:cNvSpPr>
            <a:spLocks noGrp="1"/>
          </p:cNvSpPr>
          <p:nvPr>
            <p:ph idx="1"/>
          </p:nvPr>
        </p:nvSpPr>
        <p:spPr>
          <a:xfrm>
            <a:off x="442452" y="1690688"/>
            <a:ext cx="10911348" cy="4662333"/>
          </a:xfrm>
        </p:spPr>
        <p:txBody>
          <a:bodyPr>
            <a:normAutofit/>
          </a:bodyPr>
          <a:lstStyle/>
          <a:p>
            <a:pPr marL="0" indent="0">
              <a:buNone/>
            </a:pPr>
            <a:r>
              <a:rPr lang="en-GB" sz="3200" b="1" dirty="0">
                <a:latin typeface="+mj-lt"/>
                <a:ea typeface="+mj-ea"/>
                <a:cs typeface="+mj-cs"/>
              </a:rPr>
              <a:t>A colon can be used to introduce a list, an example or thing.</a:t>
            </a:r>
          </a:p>
          <a:p>
            <a:pPr lvl="1"/>
            <a:r>
              <a:rPr lang="en-GB" b="1" dirty="0"/>
              <a:t>To make a cake you need: eggs, flour, butter and sugar.</a:t>
            </a:r>
          </a:p>
          <a:p>
            <a:pPr lvl="1"/>
            <a:r>
              <a:rPr lang="en-GB" b="1" dirty="0"/>
              <a:t>I could just make out what it said beneath the dust: Poison.</a:t>
            </a:r>
          </a:p>
          <a:p>
            <a:endParaRPr lang="en-GB" b="1" dirty="0"/>
          </a:p>
          <a:p>
            <a:pPr marL="0" indent="0">
              <a:buNone/>
            </a:pPr>
            <a:r>
              <a:rPr lang="en-GB" sz="3200" b="1" dirty="0">
                <a:latin typeface="+mj-lt"/>
                <a:ea typeface="+mj-ea"/>
                <a:cs typeface="+mj-cs"/>
              </a:rPr>
              <a:t>A semi-colon is usually used to join two clauses that could be separate sentences, often to show that the ideas are connected to each other.</a:t>
            </a:r>
          </a:p>
          <a:p>
            <a:pPr lvl="1"/>
            <a:r>
              <a:rPr lang="en-GB" b="1" dirty="0"/>
              <a:t>Jamal was tired; the baby had kept him awake all night.</a:t>
            </a:r>
          </a:p>
          <a:p>
            <a:pPr lvl="1"/>
            <a:r>
              <a:rPr lang="en-GB" b="1" dirty="0"/>
              <a:t>Carol couldn’t believe Sam had served her cottage pie; he knew she was a vegetarian. </a:t>
            </a:r>
          </a:p>
          <a:p>
            <a:endParaRPr lang="en-GB" b="1" dirty="0"/>
          </a:p>
        </p:txBody>
      </p:sp>
      <p:pic>
        <p:nvPicPr>
          <p:cNvPr id="4" name="Picture 3">
            <a:extLst>
              <a:ext uri="{FF2B5EF4-FFF2-40B4-BE49-F238E27FC236}">
                <a16:creationId xmlns="" xmlns:a16="http://schemas.microsoft.com/office/drawing/2014/main" id="{FF4ACCC2-BE29-4627-A786-F1ACE26DA1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40268981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t>Using punctuation</a:t>
            </a:r>
          </a:p>
        </p:txBody>
      </p:sp>
      <p:sp>
        <p:nvSpPr>
          <p:cNvPr id="3" name="Content Placeholder 2"/>
          <p:cNvSpPr>
            <a:spLocks noGrp="1"/>
          </p:cNvSpPr>
          <p:nvPr>
            <p:ph idx="1"/>
          </p:nvPr>
        </p:nvSpPr>
        <p:spPr>
          <a:xfrm>
            <a:off x="838200" y="1400622"/>
            <a:ext cx="10515600" cy="2540313"/>
          </a:xfrm>
        </p:spPr>
        <p:txBody>
          <a:bodyPr>
            <a:normAutofit fontScale="85000" lnSpcReduction="10000"/>
          </a:bodyPr>
          <a:lstStyle/>
          <a:p>
            <a:pPr marL="0" indent="0">
              <a:buNone/>
            </a:pPr>
            <a:r>
              <a:rPr lang="en-GB" sz="3600" b="1" dirty="0">
                <a:latin typeface="+mj-lt"/>
                <a:ea typeface="+mj-ea"/>
                <a:cs typeface="+mj-cs"/>
              </a:rPr>
              <a:t>There are two strands to your use of punctuation in your writing:</a:t>
            </a:r>
          </a:p>
          <a:p>
            <a:pPr marL="0" indent="0">
              <a:buNone/>
            </a:pPr>
            <a:r>
              <a:rPr lang="en-GB" sz="3600" b="1" dirty="0">
                <a:latin typeface="+mj-lt"/>
                <a:ea typeface="+mj-ea"/>
                <a:cs typeface="+mj-cs"/>
              </a:rPr>
              <a:t>	1. Using punctuation accurately.</a:t>
            </a:r>
          </a:p>
          <a:p>
            <a:pPr marL="0" indent="0">
              <a:buNone/>
            </a:pPr>
            <a:r>
              <a:rPr lang="en-GB" sz="3600" b="1" dirty="0">
                <a:latin typeface="+mj-lt"/>
                <a:ea typeface="+mj-ea"/>
                <a:cs typeface="+mj-cs"/>
              </a:rPr>
              <a:t>	2. Using punctuation for effect.</a:t>
            </a:r>
          </a:p>
          <a:p>
            <a:pPr marL="0" indent="0">
              <a:buNone/>
            </a:pPr>
            <a:r>
              <a:rPr lang="en-GB" sz="3600" b="1" dirty="0">
                <a:latin typeface="+mj-lt"/>
                <a:ea typeface="+mj-ea"/>
                <a:cs typeface="+mj-cs"/>
              </a:rPr>
              <a:t>Look at the forms of punctuation below.  </a:t>
            </a:r>
          </a:p>
          <a:p>
            <a:pPr marL="0" indent="0">
              <a:buNone/>
            </a:pPr>
            <a:r>
              <a:rPr lang="en-GB" sz="3600" b="1" dirty="0">
                <a:latin typeface="+mj-lt"/>
                <a:ea typeface="+mj-ea"/>
                <a:cs typeface="+mj-cs"/>
              </a:rPr>
              <a:t>How would you rate your confidence to use these accurately?</a:t>
            </a:r>
          </a:p>
          <a:p>
            <a:pPr marL="0" indent="0">
              <a:buNone/>
            </a:pPr>
            <a:endParaRPr lang="en-GB" b="1" dirty="0"/>
          </a:p>
          <a:p>
            <a:pPr marL="0" indent="0">
              <a:buNone/>
            </a:pPr>
            <a:endParaRPr lang="en-GB" b="1" dirty="0"/>
          </a:p>
          <a:p>
            <a:pPr marL="0" indent="0">
              <a:buNone/>
            </a:pPr>
            <a:endParaRPr lang="en-GB" b="1" dirty="0"/>
          </a:p>
        </p:txBody>
      </p:sp>
      <p:graphicFrame>
        <p:nvGraphicFramePr>
          <p:cNvPr id="4" name="Table 3"/>
          <p:cNvGraphicFramePr>
            <a:graphicFrameLocks noGrp="1"/>
          </p:cNvGraphicFramePr>
          <p:nvPr>
            <p:extLst>
              <p:ext uri="{D42A27DB-BD31-4B8C-83A1-F6EECF244321}">
                <p14:modId xmlns:p14="http://schemas.microsoft.com/office/powerpoint/2010/main" val="1569009682"/>
              </p:ext>
            </p:extLst>
          </p:nvPr>
        </p:nvGraphicFramePr>
        <p:xfrm>
          <a:off x="416417" y="4052154"/>
          <a:ext cx="11359165" cy="2086377"/>
        </p:xfrm>
        <a:graphic>
          <a:graphicData uri="http://schemas.openxmlformats.org/drawingml/2006/table">
            <a:tbl>
              <a:tblPr firstRow="1" bandRow="1">
                <a:tableStyleId>{5C22544A-7EE6-4342-B048-85BDC9FD1C3A}</a:tableStyleId>
              </a:tblPr>
              <a:tblGrid>
                <a:gridCol w="2524259">
                  <a:extLst>
                    <a:ext uri="{9D8B030D-6E8A-4147-A177-3AD203B41FA5}">
                      <a16:colId xmlns="" xmlns:a16="http://schemas.microsoft.com/office/drawing/2014/main" val="20000"/>
                    </a:ext>
                  </a:extLst>
                </a:gridCol>
                <a:gridCol w="3155324">
                  <a:extLst>
                    <a:ext uri="{9D8B030D-6E8A-4147-A177-3AD203B41FA5}">
                      <a16:colId xmlns="" xmlns:a16="http://schemas.microsoft.com/office/drawing/2014/main" val="20001"/>
                    </a:ext>
                  </a:extLst>
                </a:gridCol>
                <a:gridCol w="2839791">
                  <a:extLst>
                    <a:ext uri="{9D8B030D-6E8A-4147-A177-3AD203B41FA5}">
                      <a16:colId xmlns="" xmlns:a16="http://schemas.microsoft.com/office/drawing/2014/main" val="20002"/>
                    </a:ext>
                  </a:extLst>
                </a:gridCol>
                <a:gridCol w="2839791">
                  <a:extLst>
                    <a:ext uri="{9D8B030D-6E8A-4147-A177-3AD203B41FA5}">
                      <a16:colId xmlns="" xmlns:a16="http://schemas.microsoft.com/office/drawing/2014/main" val="20003"/>
                    </a:ext>
                  </a:extLst>
                </a:gridCol>
              </a:tblGrid>
              <a:tr h="695459">
                <a:tc>
                  <a:txBody>
                    <a:bodyPr/>
                    <a:lstStyle/>
                    <a:p>
                      <a:r>
                        <a:rPr lang="en-GB" sz="2800" b="1" dirty="0">
                          <a:solidFill>
                            <a:sysClr val="windowText" lastClr="000000"/>
                          </a:solidFill>
                        </a:rPr>
                        <a:t>Full stop </a:t>
                      </a:r>
                      <a:r>
                        <a:rPr lang="en-GB" sz="2800" b="1" dirty="0">
                          <a:solidFill>
                            <a:srgbClr val="7030A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2800" b="1" dirty="0">
                          <a:solidFill>
                            <a:sysClr val="windowText" lastClr="000000"/>
                          </a:solidFill>
                        </a:rPr>
                        <a:t>Question mark </a:t>
                      </a:r>
                      <a:r>
                        <a:rPr lang="en-GB" sz="2800" b="1" dirty="0">
                          <a:solidFill>
                            <a:srgbClr val="7030A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2800" b="1" dirty="0">
                          <a:solidFill>
                            <a:sysClr val="windowText" lastClr="000000"/>
                          </a:solidFill>
                        </a:rPr>
                        <a:t>Apostrophe </a:t>
                      </a:r>
                      <a:r>
                        <a:rPr lang="en-GB" sz="2800" b="1" dirty="0">
                          <a:solidFill>
                            <a:srgbClr val="7030A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2800" b="1" dirty="0" err="1">
                          <a:solidFill>
                            <a:sysClr val="windowText" lastClr="000000"/>
                          </a:solidFill>
                        </a:rPr>
                        <a:t>En</a:t>
                      </a:r>
                      <a:r>
                        <a:rPr lang="en-GB" sz="2800" b="1" dirty="0">
                          <a:solidFill>
                            <a:sysClr val="windowText" lastClr="000000"/>
                          </a:solidFill>
                        </a:rPr>
                        <a:t>-dash </a:t>
                      </a:r>
                      <a:r>
                        <a:rPr lang="en-GB" sz="2800" b="1" dirty="0">
                          <a:solidFill>
                            <a:srgbClr val="7030A0"/>
                          </a:solidFill>
                        </a:rPr>
                        <a:t>–</a:t>
                      </a:r>
                      <a:r>
                        <a:rPr lang="en-GB" sz="2800" b="1" baseline="0" dirty="0">
                          <a:solidFill>
                            <a:sysClr val="windowText" lastClr="000000"/>
                          </a:solidFill>
                        </a:rPr>
                        <a:t> </a:t>
                      </a:r>
                      <a:endParaRPr lang="en-GB" sz="2800" b="1"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0"/>
                  </a:ext>
                </a:extLst>
              </a:tr>
              <a:tr h="695459">
                <a:tc>
                  <a:txBody>
                    <a:bodyPr/>
                    <a:lstStyle/>
                    <a:p>
                      <a:r>
                        <a:rPr lang="en-GB" sz="2800" b="1" dirty="0">
                          <a:solidFill>
                            <a:sysClr val="windowText" lastClr="000000"/>
                          </a:solidFill>
                        </a:rPr>
                        <a:t>Comma </a:t>
                      </a:r>
                      <a:r>
                        <a:rPr lang="en-GB" sz="2800" b="1" dirty="0">
                          <a:solidFill>
                            <a:srgbClr val="7030A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dirty="0">
                          <a:solidFill>
                            <a:sysClr val="windowText" lastClr="000000"/>
                          </a:solidFill>
                        </a:rPr>
                        <a:t>Exclamation mark </a:t>
                      </a:r>
                      <a:r>
                        <a:rPr lang="en-GB" sz="2800" b="1" dirty="0">
                          <a:solidFill>
                            <a:srgbClr val="7030A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2800" b="1" dirty="0">
                          <a:solidFill>
                            <a:sysClr val="windowText" lastClr="000000"/>
                          </a:solidFill>
                        </a:rPr>
                        <a:t>Colon </a:t>
                      </a:r>
                      <a:r>
                        <a:rPr lang="en-GB" sz="2800" b="1" dirty="0">
                          <a:solidFill>
                            <a:srgbClr val="7030A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dirty="0">
                          <a:solidFill>
                            <a:sysClr val="windowText" lastClr="000000"/>
                          </a:solidFill>
                        </a:rPr>
                        <a:t>Brackets </a:t>
                      </a:r>
                      <a:r>
                        <a:rPr lang="en-GB" sz="2800" b="1" dirty="0">
                          <a:solidFill>
                            <a:srgbClr val="7030A0"/>
                          </a:solidFill>
                        </a:rPr>
                        <a:t>( )</a:t>
                      </a:r>
                      <a:r>
                        <a:rPr lang="en-GB" sz="2800" b="1" dirty="0">
                          <a:solidFill>
                            <a:sysClr val="windowText" lastClr="000000"/>
                          </a:solidFill>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1"/>
                  </a:ext>
                </a:extLst>
              </a:tr>
              <a:tr h="695459">
                <a:tc>
                  <a:txBody>
                    <a:bodyPr/>
                    <a:lstStyle/>
                    <a:p>
                      <a:r>
                        <a:rPr lang="en-GB" sz="2800" b="1" dirty="0">
                          <a:solidFill>
                            <a:sysClr val="windowText" lastClr="000000"/>
                          </a:solidFill>
                        </a:rPr>
                        <a:t>Capital</a:t>
                      </a:r>
                      <a:r>
                        <a:rPr lang="en-GB" sz="2800" b="1" baseline="0" dirty="0">
                          <a:solidFill>
                            <a:sysClr val="windowText" lastClr="000000"/>
                          </a:solidFill>
                        </a:rPr>
                        <a:t> letter </a:t>
                      </a:r>
                      <a:r>
                        <a:rPr lang="en-GB" sz="2800" b="1" baseline="0" dirty="0">
                          <a:solidFill>
                            <a:srgbClr val="7030A0"/>
                          </a:solidFill>
                        </a:rPr>
                        <a:t>A</a:t>
                      </a:r>
                      <a:endParaRPr lang="en-GB" sz="2800" b="1" dirty="0">
                        <a:solidFill>
                          <a:srgbClr val="7030A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2800" b="1" dirty="0">
                          <a:solidFill>
                            <a:sysClr val="windowText" lastClr="000000"/>
                          </a:solidFill>
                        </a:rPr>
                        <a:t>Speech marks </a:t>
                      </a:r>
                      <a:r>
                        <a:rPr lang="en-GB" sz="2800" b="1" dirty="0">
                          <a:solidFill>
                            <a:srgbClr val="7030A0"/>
                          </a:solidFill>
                        </a:rPr>
                        <a:t>“  </a:t>
                      </a:r>
                      <a:r>
                        <a:rPr lang="en-GB" sz="2800" b="1" baseline="0" dirty="0">
                          <a:solidFill>
                            <a:srgbClr val="7030A0"/>
                          </a:solidFill>
                        </a:rPr>
                        <a:t>”</a:t>
                      </a:r>
                      <a:endParaRPr lang="en-GB" sz="2800" b="1" dirty="0">
                        <a:solidFill>
                          <a:srgbClr val="7030A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2800" b="1" dirty="0">
                          <a:solidFill>
                            <a:sysClr val="windowText" lastClr="000000"/>
                          </a:solidFill>
                        </a:rPr>
                        <a:t>Semi-colon </a:t>
                      </a:r>
                      <a:r>
                        <a:rPr lang="en-GB" sz="2800" b="1" dirty="0">
                          <a:solidFill>
                            <a:srgbClr val="7030A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dirty="0">
                          <a:solidFill>
                            <a:sysClr val="windowText" lastClr="000000"/>
                          </a:solidFill>
                        </a:rPr>
                        <a:t>Ellipsis </a:t>
                      </a:r>
                      <a:r>
                        <a:rPr lang="en-GB" sz="2800" b="1" dirty="0">
                          <a:solidFill>
                            <a:srgbClr val="7030A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2"/>
                  </a:ext>
                </a:extLst>
              </a:tr>
            </a:tbl>
          </a:graphicData>
        </a:graphic>
      </p:graphicFrame>
      <p:pic>
        <p:nvPicPr>
          <p:cNvPr id="5" name="Picture 4">
            <a:extLst>
              <a:ext uri="{FF2B5EF4-FFF2-40B4-BE49-F238E27FC236}">
                <a16:creationId xmlns="" xmlns:a16="http://schemas.microsoft.com/office/drawing/2014/main" id="{D874D693-B1F2-4C80-90E3-2821D5524B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29907" y="6168207"/>
            <a:ext cx="1447786" cy="561104"/>
          </a:xfrm>
          <a:prstGeom prst="rect">
            <a:avLst/>
          </a:prstGeom>
        </p:spPr>
      </p:pic>
    </p:spTree>
    <p:extLst>
      <p:ext uri="{BB962C8B-B14F-4D97-AF65-F5344CB8AC3E}">
        <p14:creationId xmlns:p14="http://schemas.microsoft.com/office/powerpoint/2010/main" val="17709007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Why do writers use colons and semi-colons?</a:t>
            </a:r>
          </a:p>
        </p:txBody>
      </p:sp>
      <p:sp>
        <p:nvSpPr>
          <p:cNvPr id="3" name="Content Placeholder 2"/>
          <p:cNvSpPr>
            <a:spLocks noGrp="1"/>
          </p:cNvSpPr>
          <p:nvPr>
            <p:ph idx="1"/>
          </p:nvPr>
        </p:nvSpPr>
        <p:spPr>
          <a:xfrm>
            <a:off x="838200" y="2095499"/>
            <a:ext cx="10515600" cy="4081463"/>
          </a:xfrm>
        </p:spPr>
        <p:txBody>
          <a:bodyPr/>
          <a:lstStyle/>
          <a:p>
            <a:pPr marL="0" indent="0">
              <a:buNone/>
            </a:pPr>
            <a:r>
              <a:rPr lang="en-GB" sz="3100" b="1" dirty="0">
                <a:latin typeface="+mj-lt"/>
                <a:ea typeface="+mj-ea"/>
                <a:cs typeface="+mj-cs"/>
              </a:rPr>
              <a:t>Look at this narrative. What effect does the writer’s use of the colon and semi-colon have on the reader?</a:t>
            </a:r>
          </a:p>
          <a:p>
            <a:endParaRPr lang="en-GB" b="1" dirty="0"/>
          </a:p>
          <a:p>
            <a:pPr marL="0" indent="0">
              <a:buNone/>
            </a:pPr>
            <a:r>
              <a:rPr lang="en-GB" b="1" dirty="0"/>
              <a:t>I couldn’t believe I had actually found one. As I opened the envelope, its shiny surface glittered in the light, making me smile more than I had in my whole life. It was mine: the last golden ticket. I was finally going to be able to leave this planet and join my family; I had won the Leavers’ Lottery. </a:t>
            </a:r>
          </a:p>
        </p:txBody>
      </p:sp>
      <p:pic>
        <p:nvPicPr>
          <p:cNvPr id="4" name="Picture 3">
            <a:extLst>
              <a:ext uri="{FF2B5EF4-FFF2-40B4-BE49-F238E27FC236}">
                <a16:creationId xmlns="" xmlns:a16="http://schemas.microsoft.com/office/drawing/2014/main" id="{431E358F-2CA3-4D5F-BEBF-05CDCC8842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9346878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err="1"/>
              <a:t>En</a:t>
            </a:r>
            <a:r>
              <a:rPr lang="en-GB" b="1" dirty="0"/>
              <a:t>-dashes and brackets </a:t>
            </a:r>
          </a:p>
        </p:txBody>
      </p:sp>
      <p:sp>
        <p:nvSpPr>
          <p:cNvPr id="3" name="Content Placeholder 2"/>
          <p:cNvSpPr>
            <a:spLocks noGrp="1"/>
          </p:cNvSpPr>
          <p:nvPr>
            <p:ph idx="1"/>
          </p:nvPr>
        </p:nvSpPr>
        <p:spPr/>
        <p:txBody>
          <a:bodyPr/>
          <a:lstStyle/>
          <a:p>
            <a:pPr marL="0" indent="0">
              <a:buNone/>
            </a:pPr>
            <a:r>
              <a:rPr lang="en-GB" sz="3100" b="1" dirty="0">
                <a:latin typeface="+mj-lt"/>
                <a:ea typeface="+mj-ea"/>
                <a:cs typeface="+mj-cs"/>
              </a:rPr>
              <a:t>Both </a:t>
            </a:r>
            <a:r>
              <a:rPr lang="en-GB" sz="3100" b="1" dirty="0" err="1">
                <a:latin typeface="+mj-lt"/>
                <a:ea typeface="+mj-ea"/>
                <a:cs typeface="+mj-cs"/>
              </a:rPr>
              <a:t>en</a:t>
            </a:r>
            <a:r>
              <a:rPr lang="en-GB" sz="3100" b="1" dirty="0">
                <a:latin typeface="+mj-lt"/>
                <a:ea typeface="+mj-ea"/>
                <a:cs typeface="+mj-cs"/>
              </a:rPr>
              <a:t>-dashes and brackets create parenthetical clauses. These are clauses which offer additional information to the reader but can be left out of a sentence without disrupting the meaning.</a:t>
            </a:r>
          </a:p>
          <a:p>
            <a:endParaRPr lang="en-GB" b="1" dirty="0"/>
          </a:p>
          <a:p>
            <a:r>
              <a:rPr lang="en-GB" b="1" dirty="0"/>
              <a:t>The majority of the club’s supporters – a whopping 85 </a:t>
            </a:r>
            <a:r>
              <a:rPr lang="en-GB" b="1"/>
              <a:t>per cent </a:t>
            </a:r>
            <a:r>
              <a:rPr lang="en-GB" b="1" dirty="0"/>
              <a:t>– signed the petition to keep the stadium open. </a:t>
            </a:r>
          </a:p>
          <a:p>
            <a:endParaRPr lang="en-GB" b="1" dirty="0"/>
          </a:p>
          <a:p>
            <a:r>
              <a:rPr lang="en-GB" b="1" dirty="0"/>
              <a:t>The club’s supporters (with the exception of one or two absent members) signed the petition to keep the stadium open. </a:t>
            </a:r>
          </a:p>
        </p:txBody>
      </p:sp>
      <p:pic>
        <p:nvPicPr>
          <p:cNvPr id="4" name="Picture 3">
            <a:extLst>
              <a:ext uri="{FF2B5EF4-FFF2-40B4-BE49-F238E27FC236}">
                <a16:creationId xmlns="" xmlns:a16="http://schemas.microsoft.com/office/drawing/2014/main" id="{4B01D7D3-CF27-4662-BA25-E33F589844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39909503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The effect of parenthetical clauses</a:t>
            </a:r>
          </a:p>
        </p:txBody>
      </p:sp>
      <p:sp>
        <p:nvSpPr>
          <p:cNvPr id="3" name="Content Placeholder 2"/>
          <p:cNvSpPr>
            <a:spLocks noGrp="1"/>
          </p:cNvSpPr>
          <p:nvPr>
            <p:ph idx="1"/>
          </p:nvPr>
        </p:nvSpPr>
        <p:spPr/>
        <p:txBody>
          <a:bodyPr/>
          <a:lstStyle/>
          <a:p>
            <a:pPr marL="0" indent="0">
              <a:buNone/>
            </a:pPr>
            <a:r>
              <a:rPr lang="en-GB" sz="3100" b="1" dirty="0">
                <a:latin typeface="+mj-lt"/>
                <a:ea typeface="+mj-ea"/>
                <a:cs typeface="+mj-cs"/>
              </a:rPr>
              <a:t>Why would a writer choose to use a parenthetical clause in the following sentences?</a:t>
            </a:r>
          </a:p>
          <a:p>
            <a:endParaRPr lang="en-GB" b="1" dirty="0"/>
          </a:p>
          <a:p>
            <a:r>
              <a:rPr lang="en-GB" b="1" dirty="0"/>
              <a:t>Uncle Jimmy (a former detective, though he never told anyone) looked at her with a cold and calculating eye.</a:t>
            </a:r>
          </a:p>
          <a:p>
            <a:endParaRPr lang="en-GB" b="1" dirty="0"/>
          </a:p>
          <a:p>
            <a:r>
              <a:rPr lang="en-GB" b="1" dirty="0"/>
              <a:t>It was a sharp pain – like ripping tape off a hairy leg – and she winced visibly.</a:t>
            </a:r>
          </a:p>
        </p:txBody>
      </p:sp>
      <p:pic>
        <p:nvPicPr>
          <p:cNvPr id="4" name="Picture 3">
            <a:extLst>
              <a:ext uri="{FF2B5EF4-FFF2-40B4-BE49-F238E27FC236}">
                <a16:creationId xmlns="" xmlns:a16="http://schemas.microsoft.com/office/drawing/2014/main" id="{BC636D97-C20D-4CA2-8B99-A557616652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21004916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Ellipsis</a:t>
            </a:r>
          </a:p>
        </p:txBody>
      </p:sp>
      <p:sp>
        <p:nvSpPr>
          <p:cNvPr id="3" name="Content Placeholder 2"/>
          <p:cNvSpPr>
            <a:spLocks noGrp="1"/>
          </p:cNvSpPr>
          <p:nvPr>
            <p:ph idx="1"/>
          </p:nvPr>
        </p:nvSpPr>
        <p:spPr>
          <a:xfrm>
            <a:off x="838200" y="1825625"/>
            <a:ext cx="10134600" cy="4351338"/>
          </a:xfrm>
        </p:spPr>
        <p:txBody>
          <a:bodyPr>
            <a:normAutofit/>
          </a:bodyPr>
          <a:lstStyle/>
          <a:p>
            <a:pPr marL="0" indent="0">
              <a:buNone/>
            </a:pPr>
            <a:r>
              <a:rPr lang="en-GB" sz="3200" b="1" dirty="0">
                <a:latin typeface="+mj-lt"/>
                <a:ea typeface="+mj-ea"/>
                <a:cs typeface="+mj-cs"/>
              </a:rPr>
              <a:t>Ellipsis serves a number of different functions. Its two main functions are:</a:t>
            </a:r>
          </a:p>
          <a:p>
            <a:pPr marL="0" indent="0">
              <a:buNone/>
            </a:pPr>
            <a:endParaRPr lang="en-GB" b="1" dirty="0"/>
          </a:p>
          <a:p>
            <a:r>
              <a:rPr lang="en-GB" b="1" dirty="0"/>
              <a:t>To show where words have been omitted in a quotation, e.g. “It was undoubtedly the single most ridiculous, mindless and stupid thing I had ever done” becomes “It was…stupid.”</a:t>
            </a:r>
          </a:p>
          <a:p>
            <a:pPr marL="0" indent="0">
              <a:buNone/>
            </a:pPr>
            <a:endParaRPr lang="en-GB" b="1" dirty="0"/>
          </a:p>
          <a:p>
            <a:r>
              <a:rPr lang="en-GB" b="1" dirty="0"/>
              <a:t>To show that there is a pause in speech, e.g. “ ‘I just…well, I wanted to…I.’ I stuttered and stumbled over my words.” </a:t>
            </a:r>
          </a:p>
          <a:p>
            <a:endParaRPr lang="en-GB" b="1" dirty="0"/>
          </a:p>
          <a:p>
            <a:pPr marL="0" indent="0">
              <a:buNone/>
            </a:pPr>
            <a:endParaRPr lang="en-GB" b="1" dirty="0"/>
          </a:p>
        </p:txBody>
      </p:sp>
      <p:pic>
        <p:nvPicPr>
          <p:cNvPr id="4" name="Picture 3">
            <a:extLst>
              <a:ext uri="{FF2B5EF4-FFF2-40B4-BE49-F238E27FC236}">
                <a16:creationId xmlns="" xmlns:a16="http://schemas.microsoft.com/office/drawing/2014/main" id="{9C4CE516-FAE4-4E7D-9D04-4B325CEC5C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39645493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Effect of ellipsis</a:t>
            </a:r>
          </a:p>
        </p:txBody>
      </p:sp>
      <p:sp>
        <p:nvSpPr>
          <p:cNvPr id="3" name="Content Placeholder 2"/>
          <p:cNvSpPr>
            <a:spLocks noGrp="1"/>
          </p:cNvSpPr>
          <p:nvPr>
            <p:ph idx="1"/>
          </p:nvPr>
        </p:nvSpPr>
        <p:spPr>
          <a:xfrm>
            <a:off x="838201" y="1690688"/>
            <a:ext cx="10050710" cy="4351338"/>
          </a:xfrm>
        </p:spPr>
        <p:txBody>
          <a:bodyPr/>
          <a:lstStyle/>
          <a:p>
            <a:pPr marL="0" indent="0">
              <a:buNone/>
            </a:pPr>
            <a:r>
              <a:rPr lang="en-GB" sz="3100" b="1" dirty="0">
                <a:latin typeface="+mj-lt"/>
                <a:ea typeface="+mj-ea"/>
                <a:cs typeface="+mj-cs"/>
              </a:rPr>
              <a:t>Look at the following extract. What effect does the use of ellipsis have on the reader?</a:t>
            </a:r>
          </a:p>
          <a:p>
            <a:endParaRPr lang="en-GB" b="1" dirty="0"/>
          </a:p>
          <a:p>
            <a:pPr marL="0" indent="0">
              <a:buNone/>
            </a:pPr>
            <a:r>
              <a:rPr lang="en-GB" b="1" dirty="0"/>
              <a:t>“It looked like a…like a…a dragon.” That was the only word for it. The “massive lizard” that Cressida had spotted was the size of a mythical beast.</a:t>
            </a:r>
          </a:p>
        </p:txBody>
      </p:sp>
      <p:pic>
        <p:nvPicPr>
          <p:cNvPr id="4" name="Picture 3">
            <a:extLst>
              <a:ext uri="{FF2B5EF4-FFF2-40B4-BE49-F238E27FC236}">
                <a16:creationId xmlns="" xmlns:a16="http://schemas.microsoft.com/office/drawing/2014/main" id="{7D8DB94D-C174-4D56-A321-36CDF5388A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24680893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363327"/>
          </a:xfrm>
        </p:spPr>
        <p:txBody>
          <a:bodyPr>
            <a:normAutofit/>
          </a:bodyPr>
          <a:lstStyle/>
          <a:p>
            <a:r>
              <a:rPr lang="en-GB" sz="5400" b="1" dirty="0"/>
              <a:t>Review</a:t>
            </a:r>
            <a:r>
              <a:rPr lang="en-GB" b="1" dirty="0"/>
              <a:t/>
            </a:r>
            <a:br>
              <a:rPr lang="en-GB" b="1" dirty="0"/>
            </a:br>
            <a:r>
              <a:rPr lang="en-GB" sz="3200" b="1" dirty="0"/>
              <a:t>How confident do you feel about using the different forms of punctuation now?</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3942951"/>
              </p:ext>
            </p:extLst>
          </p:nvPr>
        </p:nvGraphicFramePr>
        <p:xfrm>
          <a:off x="838200" y="3123483"/>
          <a:ext cx="10515600" cy="1554480"/>
        </p:xfrm>
        <a:graphic>
          <a:graphicData uri="http://schemas.openxmlformats.org/drawingml/2006/table">
            <a:tbl>
              <a:tblPr firstRow="1" bandRow="1">
                <a:tableStyleId>{5C22544A-7EE6-4342-B048-85BDC9FD1C3A}</a:tableStyleId>
              </a:tblPr>
              <a:tblGrid>
                <a:gridCol w="3505200">
                  <a:extLst>
                    <a:ext uri="{9D8B030D-6E8A-4147-A177-3AD203B41FA5}">
                      <a16:colId xmlns="" xmlns:a16="http://schemas.microsoft.com/office/drawing/2014/main" val="20000"/>
                    </a:ext>
                  </a:extLst>
                </a:gridCol>
                <a:gridCol w="3505200">
                  <a:extLst>
                    <a:ext uri="{9D8B030D-6E8A-4147-A177-3AD203B41FA5}">
                      <a16:colId xmlns="" xmlns:a16="http://schemas.microsoft.com/office/drawing/2014/main" val="20001"/>
                    </a:ext>
                  </a:extLst>
                </a:gridCol>
                <a:gridCol w="3505200">
                  <a:extLst>
                    <a:ext uri="{9D8B030D-6E8A-4147-A177-3AD203B41FA5}">
                      <a16:colId xmlns="" xmlns:a16="http://schemas.microsoft.com/office/drawing/2014/main" val="20002"/>
                    </a:ext>
                  </a:extLst>
                </a:gridCol>
              </a:tblGrid>
              <a:tr h="370840">
                <a:tc>
                  <a:txBody>
                    <a:bodyPr/>
                    <a:lstStyle/>
                    <a:p>
                      <a:r>
                        <a:rPr lang="en-GB" sz="2800" b="1" dirty="0">
                          <a:solidFill>
                            <a:sysClr val="windowText" lastClr="000000"/>
                          </a:solidFill>
                        </a:rPr>
                        <a:t>Full stop </a:t>
                      </a:r>
                      <a:r>
                        <a:rPr lang="en-GB" sz="2800" b="1" dirty="0">
                          <a:solidFill>
                            <a:srgbClr val="7030A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2800" b="1" dirty="0">
                          <a:solidFill>
                            <a:sysClr val="windowText" lastClr="000000"/>
                          </a:solidFill>
                        </a:rPr>
                        <a:t>Question mark </a:t>
                      </a:r>
                      <a:r>
                        <a:rPr lang="en-GB" sz="2800" b="1" dirty="0">
                          <a:solidFill>
                            <a:srgbClr val="7030A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2800" b="1" dirty="0">
                          <a:solidFill>
                            <a:sysClr val="windowText" lastClr="000000"/>
                          </a:solidFill>
                        </a:rPr>
                        <a:t>Apostrophe </a:t>
                      </a:r>
                      <a:r>
                        <a:rPr lang="en-GB" sz="2800" b="1" dirty="0">
                          <a:solidFill>
                            <a:srgbClr val="7030A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0000"/>
                  </a:ext>
                </a:extLst>
              </a:tr>
              <a:tr h="370840">
                <a:tc>
                  <a:txBody>
                    <a:bodyPr/>
                    <a:lstStyle/>
                    <a:p>
                      <a:r>
                        <a:rPr lang="en-GB" sz="2800" b="1" dirty="0">
                          <a:solidFill>
                            <a:sysClr val="windowText" lastClr="000000"/>
                          </a:solidFill>
                        </a:rPr>
                        <a:t>Comma </a:t>
                      </a:r>
                      <a:r>
                        <a:rPr lang="en-GB" sz="2800" b="1" dirty="0">
                          <a:solidFill>
                            <a:srgbClr val="7030A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dirty="0">
                          <a:solidFill>
                            <a:sysClr val="windowText" lastClr="000000"/>
                          </a:solidFill>
                        </a:rPr>
                        <a:t>Exclamation mark </a:t>
                      </a:r>
                      <a:r>
                        <a:rPr lang="en-GB" sz="2800" b="1" dirty="0">
                          <a:solidFill>
                            <a:srgbClr val="7030A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2800" b="1" dirty="0">
                          <a:solidFill>
                            <a:sysClr val="windowText" lastClr="000000"/>
                          </a:solidFill>
                        </a:rPr>
                        <a:t>Colon </a:t>
                      </a:r>
                      <a:r>
                        <a:rPr lang="en-GB" sz="2800" b="1" dirty="0">
                          <a:solidFill>
                            <a:srgbClr val="7030A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0001"/>
                  </a:ext>
                </a:extLst>
              </a:tr>
              <a:tr h="370840">
                <a:tc>
                  <a:txBody>
                    <a:bodyPr/>
                    <a:lstStyle/>
                    <a:p>
                      <a:r>
                        <a:rPr lang="en-GB" sz="2800" b="1" dirty="0">
                          <a:solidFill>
                            <a:sysClr val="windowText" lastClr="000000"/>
                          </a:solidFill>
                        </a:rPr>
                        <a:t>Capital</a:t>
                      </a:r>
                      <a:r>
                        <a:rPr lang="en-GB" sz="2800" b="1" baseline="0" dirty="0">
                          <a:solidFill>
                            <a:sysClr val="windowText" lastClr="000000"/>
                          </a:solidFill>
                        </a:rPr>
                        <a:t> letter </a:t>
                      </a:r>
                      <a:r>
                        <a:rPr lang="en-GB" sz="2800" b="1" baseline="0" dirty="0">
                          <a:solidFill>
                            <a:srgbClr val="7030A0"/>
                          </a:solidFill>
                        </a:rPr>
                        <a:t>A</a:t>
                      </a:r>
                      <a:endParaRPr lang="en-GB" sz="2800" b="1" dirty="0">
                        <a:solidFill>
                          <a:srgbClr val="7030A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2800" b="1" dirty="0">
                          <a:solidFill>
                            <a:sysClr val="windowText" lastClr="000000"/>
                          </a:solidFill>
                        </a:rPr>
                        <a:t>Speech marks </a:t>
                      </a:r>
                      <a:r>
                        <a:rPr lang="en-GB" sz="2800" b="1" dirty="0">
                          <a:solidFill>
                            <a:srgbClr val="7030A0"/>
                          </a:solidFill>
                        </a:rPr>
                        <a:t>“  </a:t>
                      </a:r>
                      <a:r>
                        <a:rPr lang="en-GB" sz="2800" b="1" baseline="0" dirty="0">
                          <a:solidFill>
                            <a:srgbClr val="7030A0"/>
                          </a:solidFill>
                        </a:rPr>
                        <a:t>”</a:t>
                      </a:r>
                      <a:endParaRPr lang="en-GB" sz="2800" b="1" dirty="0">
                        <a:solidFill>
                          <a:srgbClr val="7030A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2800" b="1" dirty="0">
                          <a:solidFill>
                            <a:sysClr val="windowText" lastClr="000000"/>
                          </a:solidFill>
                        </a:rPr>
                        <a:t>Semi-colon </a:t>
                      </a:r>
                      <a:r>
                        <a:rPr lang="en-GB" sz="2800" b="1" dirty="0">
                          <a:solidFill>
                            <a:srgbClr val="7030A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0002"/>
                  </a:ext>
                </a:extLst>
              </a:tr>
            </a:tbl>
          </a:graphicData>
        </a:graphic>
      </p:graphicFrame>
      <p:pic>
        <p:nvPicPr>
          <p:cNvPr id="5" name="Picture 4">
            <a:extLst>
              <a:ext uri="{FF2B5EF4-FFF2-40B4-BE49-F238E27FC236}">
                <a16:creationId xmlns="" xmlns:a16="http://schemas.microsoft.com/office/drawing/2014/main" id="{AE57A5AC-C0B8-48B6-AF5F-2CED424E3E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21221067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736" y="365125"/>
            <a:ext cx="10202502" cy="1325563"/>
          </a:xfrm>
        </p:spPr>
        <p:txBody>
          <a:bodyPr>
            <a:noAutofit/>
          </a:bodyPr>
          <a:lstStyle/>
          <a:p>
            <a:r>
              <a:rPr lang="en-GB" sz="4000" b="1" dirty="0"/>
              <a:t>The effect of punctuation</a:t>
            </a:r>
            <a:r>
              <a:rPr lang="en-GB" sz="3200" b="1" dirty="0"/>
              <a:t/>
            </a:r>
            <a:br>
              <a:rPr lang="en-GB" sz="3200" b="1" dirty="0"/>
            </a:br>
            <a:r>
              <a:rPr lang="en-GB" sz="3200" b="1" dirty="0"/>
              <a:t>Look at this text and analyse how the writer uses punctuation for effect.</a:t>
            </a:r>
          </a:p>
        </p:txBody>
      </p:sp>
      <p:sp>
        <p:nvSpPr>
          <p:cNvPr id="3" name="Content Placeholder 2"/>
          <p:cNvSpPr>
            <a:spLocks noGrp="1"/>
          </p:cNvSpPr>
          <p:nvPr>
            <p:ph idx="1"/>
          </p:nvPr>
        </p:nvSpPr>
        <p:spPr>
          <a:xfrm>
            <a:off x="132736" y="2161185"/>
            <a:ext cx="11221065" cy="4351338"/>
          </a:xfrm>
        </p:spPr>
        <p:txBody>
          <a:bodyPr>
            <a:normAutofit lnSpcReduction="10000"/>
          </a:bodyPr>
          <a:lstStyle/>
          <a:p>
            <a:pPr marL="0" indent="0">
              <a:buNone/>
            </a:pPr>
            <a:r>
              <a:rPr lang="en-GB" dirty="0"/>
              <a:t>It was…well, it was a shock. That’s the only way I can describe it: a shock. How else could I describe the sudden appearance of a wizard in my living room? I mean, how would you describe it, if one minute you were watching Netflix and the next minute some bearded old man with a wand and a bright purple robe appeared in your living room? A shock!</a:t>
            </a:r>
          </a:p>
          <a:p>
            <a:pPr marL="0" indent="0">
              <a:buNone/>
            </a:pPr>
            <a:r>
              <a:rPr lang="en-GB" dirty="0"/>
              <a:t>He turned around, staring wide-eyed at everything in the room. Eventually, his eyes settled on me. “Aha!” he exclaimed. “Greetings, friend. You must be Agatha Montgomery,” he crowed as he reached forward to shake my hand.  For some reason – and I personally put it down to the shock – I shook his hand and nodded. He did a little dance. “It worked!” he yelled happily. He was so pleased that I didn’t have the heart to tell him: I wasn’t Agatha Montgomery. </a:t>
            </a:r>
          </a:p>
        </p:txBody>
      </p:sp>
      <p:pic>
        <p:nvPicPr>
          <p:cNvPr id="4" name="Picture 3">
            <a:extLst>
              <a:ext uri="{FF2B5EF4-FFF2-40B4-BE49-F238E27FC236}">
                <a16:creationId xmlns="" xmlns:a16="http://schemas.microsoft.com/office/drawing/2014/main" id="{214E4DEE-81ED-49BD-8205-F5E64489F0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38199074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spcBef>
                <a:spcPts val="1000"/>
              </a:spcBef>
            </a:pPr>
            <a:r>
              <a:rPr lang="en-GB" b="1" dirty="0"/>
              <a:t>Analysing the effect of punctuation</a:t>
            </a:r>
          </a:p>
        </p:txBody>
      </p:sp>
      <p:sp>
        <p:nvSpPr>
          <p:cNvPr id="3" name="Content Placeholder 2"/>
          <p:cNvSpPr>
            <a:spLocks noGrp="1"/>
          </p:cNvSpPr>
          <p:nvPr>
            <p:ph idx="1"/>
          </p:nvPr>
        </p:nvSpPr>
        <p:spPr>
          <a:xfrm>
            <a:off x="838200" y="1825625"/>
            <a:ext cx="9991987" cy="4351338"/>
          </a:xfrm>
        </p:spPr>
        <p:txBody>
          <a:bodyPr>
            <a:normAutofit lnSpcReduction="10000"/>
          </a:bodyPr>
          <a:lstStyle/>
          <a:p>
            <a:pPr marL="0" indent="0">
              <a:buNone/>
            </a:pPr>
            <a:r>
              <a:rPr lang="en-GB" sz="3200" b="1" dirty="0">
                <a:latin typeface="+mj-lt"/>
                <a:ea typeface="+mj-ea"/>
                <a:cs typeface="+mj-cs"/>
              </a:rPr>
              <a:t>The writer repeatedly uses exclamation marks in the wizard’s speech to show the reader how excited and energetic the wizard is. For example, “It worked!” suggests that the wizard was trying a difficult experiment and is really pleased that it has succeeded.</a:t>
            </a:r>
          </a:p>
          <a:p>
            <a:endParaRPr lang="en-GB" b="1" dirty="0"/>
          </a:p>
          <a:p>
            <a:pPr marL="0" indent="0">
              <a:buNone/>
            </a:pPr>
            <a:r>
              <a:rPr lang="en-GB" sz="4400" b="1" dirty="0">
                <a:latin typeface="+mj-lt"/>
                <a:ea typeface="+mj-ea"/>
                <a:cs typeface="+mj-cs"/>
              </a:rPr>
              <a:t>Your turn</a:t>
            </a:r>
          </a:p>
          <a:p>
            <a:pPr marL="0" indent="0">
              <a:lnSpc>
                <a:spcPct val="100000"/>
              </a:lnSpc>
              <a:buNone/>
            </a:pPr>
            <a:r>
              <a:rPr lang="en-GB" sz="3200" b="1" dirty="0">
                <a:latin typeface="+mj-lt"/>
                <a:ea typeface="+mj-ea"/>
                <a:cs typeface="+mj-cs"/>
              </a:rPr>
              <a:t>Try to analyse the effect of a different use of punctuation from the extract.</a:t>
            </a:r>
          </a:p>
        </p:txBody>
      </p:sp>
      <p:pic>
        <p:nvPicPr>
          <p:cNvPr id="4" name="Picture 3">
            <a:extLst>
              <a:ext uri="{FF2B5EF4-FFF2-40B4-BE49-F238E27FC236}">
                <a16:creationId xmlns="" xmlns:a16="http://schemas.microsoft.com/office/drawing/2014/main" id="{F1633B47-AAC9-45D3-B4D3-7BA3839BCE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36581958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Your turn – using punctuation for effect</a:t>
            </a:r>
          </a:p>
        </p:txBody>
      </p:sp>
      <p:sp>
        <p:nvSpPr>
          <p:cNvPr id="3" name="Content Placeholder 2"/>
          <p:cNvSpPr>
            <a:spLocks noGrp="1"/>
          </p:cNvSpPr>
          <p:nvPr>
            <p:ph idx="1"/>
          </p:nvPr>
        </p:nvSpPr>
        <p:spPr>
          <a:xfrm>
            <a:off x="838200" y="1825625"/>
            <a:ext cx="9335947" cy="4351338"/>
          </a:xfrm>
        </p:spPr>
        <p:txBody>
          <a:bodyPr/>
          <a:lstStyle/>
          <a:p>
            <a:r>
              <a:rPr lang="en-GB" b="1" dirty="0"/>
              <a:t>Write a narrative inspired by </a:t>
            </a:r>
            <a:r>
              <a:rPr lang="en-GB" b="1" dirty="0" smtClean="0"/>
              <a:t>an</a:t>
            </a:r>
            <a:r>
              <a:rPr lang="en-GB" b="1" dirty="0" smtClean="0"/>
              <a:t> </a:t>
            </a:r>
            <a:r>
              <a:rPr lang="en-GB" b="1" dirty="0"/>
              <a:t>image.</a:t>
            </a:r>
          </a:p>
          <a:p>
            <a:r>
              <a:rPr lang="en-GB" b="1" dirty="0"/>
              <a:t>Focus on using punctuation for effect.</a:t>
            </a:r>
          </a:p>
          <a:p>
            <a:r>
              <a:rPr lang="en-GB" b="1" dirty="0"/>
              <a:t>In order to do this, start your plan with the effect you want to achieve, e.g. you want to show your reader that your narrator is scared, angry or excited.</a:t>
            </a:r>
          </a:p>
        </p:txBody>
      </p:sp>
      <p:pic>
        <p:nvPicPr>
          <p:cNvPr id="6" name="Picture 5">
            <a:extLst>
              <a:ext uri="{FF2B5EF4-FFF2-40B4-BE49-F238E27FC236}">
                <a16:creationId xmlns="" xmlns:a16="http://schemas.microsoft.com/office/drawing/2014/main" id="{B6D04E63-02F1-4F5A-9D19-87E382BA5B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3268546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6603" y="365125"/>
            <a:ext cx="11067197" cy="1325563"/>
          </a:xfrm>
        </p:spPr>
        <p:txBody>
          <a:bodyPr>
            <a:normAutofit fontScale="90000"/>
          </a:bodyPr>
          <a:lstStyle/>
          <a:p>
            <a:r>
              <a:rPr lang="en-GB" b="1" dirty="0"/>
              <a:t>Spot the errors! </a:t>
            </a:r>
            <a:br>
              <a:rPr lang="en-GB" b="1" dirty="0"/>
            </a:br>
            <a:r>
              <a:rPr lang="en-GB" sz="3600" b="1" dirty="0"/>
              <a:t>There are ten punctuation mistakes in this text. Can you spot them all?</a:t>
            </a:r>
          </a:p>
        </p:txBody>
      </p:sp>
      <p:sp>
        <p:nvSpPr>
          <p:cNvPr id="3" name="Content Placeholder 2"/>
          <p:cNvSpPr>
            <a:spLocks noGrp="1"/>
          </p:cNvSpPr>
          <p:nvPr>
            <p:ph idx="1"/>
          </p:nvPr>
        </p:nvSpPr>
        <p:spPr>
          <a:xfrm>
            <a:off x="286603" y="1825624"/>
            <a:ext cx="11067197" cy="4684357"/>
          </a:xfrm>
        </p:spPr>
        <p:txBody>
          <a:bodyPr>
            <a:normAutofit fontScale="92500" lnSpcReduction="10000"/>
          </a:bodyPr>
          <a:lstStyle/>
          <a:p>
            <a:pPr marL="0" indent="0">
              <a:buNone/>
            </a:pPr>
            <a:r>
              <a:rPr lang="en-GB" dirty="0"/>
              <a:t>It was a chilly </a:t>
            </a:r>
            <a:r>
              <a:rPr lang="en-GB" dirty="0" err="1"/>
              <a:t>monday</a:t>
            </a:r>
            <a:r>
              <a:rPr lang="en-GB" dirty="0"/>
              <a:t> morning and Jim did not want to walk to school. The cold </a:t>
            </a:r>
            <a:r>
              <a:rPr lang="en-GB" dirty="0" err="1"/>
              <a:t>did’nt</a:t>
            </a:r>
            <a:r>
              <a:rPr lang="en-GB" dirty="0"/>
              <a:t> really bother him, but he knew it would make his mum ask where his new coat was and he really didn’t want to answer that question. He could just see her face now, “Jim, </a:t>
            </a:r>
            <a:r>
              <a:rPr lang="en-GB" dirty="0" err="1"/>
              <a:t>wheres</a:t>
            </a:r>
            <a:r>
              <a:rPr lang="en-GB" dirty="0"/>
              <a:t> your coat,” she’d ask. Would he lie to her?  Could he lie to her. Of course not!  Mum’s always know when you lie, don’t they. </a:t>
            </a:r>
          </a:p>
          <a:p>
            <a:pPr marL="0" indent="0">
              <a:buNone/>
            </a:pPr>
            <a:r>
              <a:rPr lang="en-GB" dirty="0"/>
              <a:t>“Um…well, I left it in the canteen on Friday and someone stole it.”</a:t>
            </a:r>
          </a:p>
          <a:p>
            <a:pPr marL="0" indent="0">
              <a:buNone/>
            </a:pPr>
            <a:r>
              <a:rPr lang="en-GB" dirty="0"/>
              <a:t>“Liar.” Jim’s mum could sniff out a lie like an airport security dog.</a:t>
            </a:r>
          </a:p>
          <a:p>
            <a:pPr marL="0" indent="0">
              <a:buNone/>
            </a:pPr>
            <a:r>
              <a:rPr lang="en-GB" dirty="0"/>
              <a:t>“I left it at Jared’s house when I stayed over last weekend”</a:t>
            </a:r>
          </a:p>
          <a:p>
            <a:pPr marL="0" indent="0">
              <a:buNone/>
            </a:pPr>
            <a:r>
              <a:rPr lang="en-GB" dirty="0"/>
              <a:t>“Liar!”</a:t>
            </a:r>
          </a:p>
          <a:p>
            <a:pPr marL="0" indent="0">
              <a:buNone/>
            </a:pPr>
            <a:r>
              <a:rPr lang="en-GB" dirty="0"/>
              <a:t>“Well, you see mum, the truth is…I gave it to Michaela Johnson because she said she was cold and she hasn’t given it back yet.”</a:t>
            </a:r>
          </a:p>
          <a:p>
            <a:pPr marL="0" indent="0">
              <a:buNone/>
            </a:pPr>
            <a:r>
              <a:rPr lang="en-GB" dirty="0"/>
              <a:t>“You did what? His mum did not approve of Michaela Johnson. </a:t>
            </a:r>
          </a:p>
        </p:txBody>
      </p:sp>
      <p:pic>
        <p:nvPicPr>
          <p:cNvPr id="4" name="Picture 3">
            <a:extLst>
              <a:ext uri="{FF2B5EF4-FFF2-40B4-BE49-F238E27FC236}">
                <a16:creationId xmlns="" xmlns:a16="http://schemas.microsoft.com/office/drawing/2014/main" id="{3157BB33-38B5-4DFB-8DE3-DE42C6E1DB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513559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6603" y="365125"/>
            <a:ext cx="11067197" cy="1325563"/>
          </a:xfrm>
        </p:spPr>
        <p:txBody>
          <a:bodyPr>
            <a:normAutofit/>
          </a:bodyPr>
          <a:lstStyle/>
          <a:p>
            <a:r>
              <a:rPr lang="en-GB" sz="4000" b="1" dirty="0"/>
              <a:t>Spot the errors!</a:t>
            </a:r>
            <a:br>
              <a:rPr lang="en-GB" sz="4000" b="1" dirty="0"/>
            </a:br>
            <a:r>
              <a:rPr lang="en-GB" sz="3200" b="1" dirty="0"/>
              <a:t>Did you spot them all?</a:t>
            </a:r>
          </a:p>
        </p:txBody>
      </p:sp>
      <p:sp>
        <p:nvSpPr>
          <p:cNvPr id="3" name="Content Placeholder 2"/>
          <p:cNvSpPr>
            <a:spLocks noGrp="1"/>
          </p:cNvSpPr>
          <p:nvPr>
            <p:ph idx="1"/>
          </p:nvPr>
        </p:nvSpPr>
        <p:spPr>
          <a:xfrm>
            <a:off x="286603" y="1825624"/>
            <a:ext cx="11067197" cy="4684357"/>
          </a:xfrm>
        </p:spPr>
        <p:txBody>
          <a:bodyPr>
            <a:normAutofit fontScale="92500" lnSpcReduction="10000"/>
          </a:bodyPr>
          <a:lstStyle/>
          <a:p>
            <a:pPr marL="0" indent="0">
              <a:buNone/>
            </a:pPr>
            <a:r>
              <a:rPr lang="en-GB" dirty="0"/>
              <a:t>It was a chilly </a:t>
            </a:r>
            <a:r>
              <a:rPr lang="en-GB" dirty="0">
                <a:solidFill>
                  <a:srgbClr val="FF0000"/>
                </a:solidFill>
              </a:rPr>
              <a:t>M</a:t>
            </a:r>
            <a:r>
              <a:rPr lang="en-GB" dirty="0"/>
              <a:t>onday morning and Jim did not want to walk to school. The cold </a:t>
            </a:r>
            <a:r>
              <a:rPr lang="en-GB" dirty="0">
                <a:solidFill>
                  <a:srgbClr val="FF0000"/>
                </a:solidFill>
              </a:rPr>
              <a:t>didn’t</a:t>
            </a:r>
            <a:r>
              <a:rPr lang="en-GB" dirty="0"/>
              <a:t> really bother him, but he knew it would make his mum ask where his new coat was and he really didn’t want to answer that question. He could just see her face now, “Jim, wher</a:t>
            </a:r>
            <a:r>
              <a:rPr lang="en-GB" dirty="0">
                <a:solidFill>
                  <a:srgbClr val="FF0000"/>
                </a:solidFill>
              </a:rPr>
              <a:t>e’s</a:t>
            </a:r>
            <a:r>
              <a:rPr lang="en-GB" dirty="0"/>
              <a:t> your coat</a:t>
            </a:r>
            <a:r>
              <a:rPr lang="en-GB" dirty="0">
                <a:solidFill>
                  <a:srgbClr val="FF0000"/>
                </a:solidFill>
              </a:rPr>
              <a:t>?</a:t>
            </a:r>
            <a:r>
              <a:rPr lang="en-GB" dirty="0"/>
              <a:t>” she’d ask. Would he lie to her?  Could he lie to her</a:t>
            </a:r>
            <a:r>
              <a:rPr lang="en-GB" dirty="0">
                <a:solidFill>
                  <a:srgbClr val="FF0000"/>
                </a:solidFill>
              </a:rPr>
              <a:t>?</a:t>
            </a:r>
            <a:r>
              <a:rPr lang="en-GB" dirty="0"/>
              <a:t> Of course not! Mu</a:t>
            </a:r>
            <a:r>
              <a:rPr lang="en-GB" dirty="0">
                <a:solidFill>
                  <a:srgbClr val="FF0000"/>
                </a:solidFill>
              </a:rPr>
              <a:t>ms</a:t>
            </a:r>
            <a:r>
              <a:rPr lang="en-GB" dirty="0"/>
              <a:t> always know when you lie, don’t they</a:t>
            </a:r>
            <a:r>
              <a:rPr lang="en-GB" dirty="0">
                <a:solidFill>
                  <a:srgbClr val="FF0000"/>
                </a:solidFill>
              </a:rPr>
              <a:t>?</a:t>
            </a:r>
          </a:p>
          <a:p>
            <a:pPr marL="0" indent="0">
              <a:buNone/>
            </a:pPr>
            <a:r>
              <a:rPr lang="en-GB" dirty="0"/>
              <a:t>“Um</a:t>
            </a:r>
            <a:r>
              <a:rPr lang="en-GB" dirty="0">
                <a:solidFill>
                  <a:srgbClr val="FF0000"/>
                </a:solidFill>
              </a:rPr>
              <a:t>…</a:t>
            </a:r>
            <a:r>
              <a:rPr lang="en-GB" dirty="0"/>
              <a:t>well, I left it in the canteen on Friday and someone stole it.”</a:t>
            </a:r>
          </a:p>
          <a:p>
            <a:pPr marL="0" indent="0">
              <a:buNone/>
            </a:pPr>
            <a:r>
              <a:rPr lang="en-GB" dirty="0"/>
              <a:t>“Liar.” Jim’s mum could sniff out a lie like an airport security dog.</a:t>
            </a:r>
          </a:p>
          <a:p>
            <a:pPr marL="0" indent="0">
              <a:buNone/>
            </a:pPr>
            <a:r>
              <a:rPr lang="en-GB" dirty="0"/>
              <a:t>“I left it at Jared’s house when I stayed over last weekend</a:t>
            </a:r>
            <a:r>
              <a:rPr lang="en-GB" dirty="0">
                <a:solidFill>
                  <a:srgbClr val="FF0000"/>
                </a:solidFill>
              </a:rPr>
              <a:t>.</a:t>
            </a:r>
            <a:r>
              <a:rPr lang="en-GB" dirty="0"/>
              <a:t>”</a:t>
            </a:r>
          </a:p>
          <a:p>
            <a:pPr marL="0" indent="0">
              <a:buNone/>
            </a:pPr>
            <a:r>
              <a:rPr lang="en-GB" dirty="0"/>
              <a:t>“Liar!”</a:t>
            </a:r>
          </a:p>
          <a:p>
            <a:pPr marL="0" indent="0">
              <a:buNone/>
            </a:pPr>
            <a:r>
              <a:rPr lang="en-GB" dirty="0"/>
              <a:t>“Well, you see mum, the truth is…I gave it to Michaela Johnson because she said she was cold and she hasn’t given it back yet.”</a:t>
            </a:r>
          </a:p>
          <a:p>
            <a:pPr marL="0" indent="0">
              <a:buNone/>
            </a:pPr>
            <a:r>
              <a:rPr lang="en-GB" dirty="0"/>
              <a:t>“You did what?</a:t>
            </a:r>
            <a:r>
              <a:rPr lang="en-GB" dirty="0">
                <a:solidFill>
                  <a:srgbClr val="FF0000"/>
                </a:solidFill>
              </a:rPr>
              <a:t>”</a:t>
            </a:r>
            <a:r>
              <a:rPr lang="en-GB" dirty="0"/>
              <a:t> His mum did not approve of Michaela Johnson. </a:t>
            </a:r>
          </a:p>
        </p:txBody>
      </p:sp>
      <p:pic>
        <p:nvPicPr>
          <p:cNvPr id="4" name="Picture 3">
            <a:extLst>
              <a:ext uri="{FF2B5EF4-FFF2-40B4-BE49-F238E27FC236}">
                <a16:creationId xmlns="" xmlns:a16="http://schemas.microsoft.com/office/drawing/2014/main" id="{F4D45E33-8F7D-4555-9AB6-7B75859209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17243828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3452" y="0"/>
            <a:ext cx="10515600" cy="814746"/>
          </a:xfrm>
        </p:spPr>
        <p:txBody>
          <a:bodyPr>
            <a:normAutofit/>
          </a:bodyPr>
          <a:lstStyle/>
          <a:p>
            <a:r>
              <a:rPr lang="en-GB" sz="4000" b="1" dirty="0"/>
              <a:t>Punctuation and accuracy</a:t>
            </a:r>
          </a:p>
        </p:txBody>
      </p:sp>
      <p:sp>
        <p:nvSpPr>
          <p:cNvPr id="3" name="Content Placeholder 2"/>
          <p:cNvSpPr>
            <a:spLocks noGrp="1"/>
          </p:cNvSpPr>
          <p:nvPr>
            <p:ph idx="1"/>
          </p:nvPr>
        </p:nvSpPr>
        <p:spPr>
          <a:xfrm>
            <a:off x="353962" y="1179872"/>
            <a:ext cx="9914164" cy="5530644"/>
          </a:xfrm>
        </p:spPr>
        <p:txBody>
          <a:bodyPr>
            <a:normAutofit/>
          </a:bodyPr>
          <a:lstStyle/>
          <a:p>
            <a:pPr marL="0" indent="0">
              <a:buNone/>
            </a:pPr>
            <a:r>
              <a:rPr lang="en-GB" b="1" dirty="0"/>
              <a:t>Capital letter</a:t>
            </a:r>
          </a:p>
          <a:p>
            <a:pPr lvl="1"/>
            <a:r>
              <a:rPr lang="en-GB" b="1" dirty="0"/>
              <a:t>Capital letters are always used at the start of sentences. They are also used for proper nouns, e.g. the names of people or places. The days of the week and the months of the year also start with capital letters, as do festivals such as Christmas, Diwali and Ramadan. </a:t>
            </a:r>
          </a:p>
          <a:p>
            <a:pPr lvl="1"/>
            <a:r>
              <a:rPr lang="en-GB" b="1" dirty="0"/>
              <a:t>You also need capital letters at the start of the names of languages and nationalities, e.g. French, German, Tamil, Italy, Urdu, Chinese.</a:t>
            </a:r>
          </a:p>
          <a:p>
            <a:pPr lvl="1"/>
            <a:r>
              <a:rPr lang="en-GB" b="1" dirty="0"/>
              <a:t>When writing about yourself, “I” is always a capital letter, e.g. “At nine, I walked home.”  </a:t>
            </a:r>
          </a:p>
          <a:p>
            <a:pPr marL="0" indent="0">
              <a:buNone/>
            </a:pPr>
            <a:r>
              <a:rPr lang="en-GB" b="1" dirty="0"/>
              <a:t>Full stop</a:t>
            </a:r>
          </a:p>
          <a:p>
            <a:pPr lvl="1"/>
            <a:r>
              <a:rPr lang="en-GB" b="1" dirty="0"/>
              <a:t>A full stop is used to end a sentence. A full stop should always be followed by a capital letter at the start of the next sentence.</a:t>
            </a:r>
          </a:p>
        </p:txBody>
      </p:sp>
      <p:pic>
        <p:nvPicPr>
          <p:cNvPr id="4" name="Picture 3">
            <a:extLst>
              <a:ext uri="{FF2B5EF4-FFF2-40B4-BE49-F238E27FC236}">
                <a16:creationId xmlns="" xmlns:a16="http://schemas.microsoft.com/office/drawing/2014/main" id="{2D3D723D-BC86-4333-B31C-8D81BF8E48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29710644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34961" y="202893"/>
            <a:ext cx="10515600" cy="799998"/>
          </a:xfrm>
        </p:spPr>
        <p:txBody>
          <a:bodyPr/>
          <a:lstStyle/>
          <a:p>
            <a:r>
              <a:rPr lang="en-GB" sz="4000" b="1" dirty="0"/>
              <a:t>Full stops and capital letters</a:t>
            </a:r>
          </a:p>
        </p:txBody>
      </p:sp>
      <p:sp>
        <p:nvSpPr>
          <p:cNvPr id="3" name="Content Placeholder 2"/>
          <p:cNvSpPr>
            <a:spLocks noGrp="1"/>
          </p:cNvSpPr>
          <p:nvPr>
            <p:ph idx="1"/>
          </p:nvPr>
        </p:nvSpPr>
        <p:spPr>
          <a:xfrm>
            <a:off x="838200" y="1002891"/>
            <a:ext cx="10515600" cy="5174072"/>
          </a:xfrm>
        </p:spPr>
        <p:txBody>
          <a:bodyPr/>
          <a:lstStyle/>
          <a:p>
            <a:pPr marL="0" indent="0">
              <a:buNone/>
            </a:pPr>
            <a:r>
              <a:rPr lang="en-GB" sz="3200" b="1" dirty="0">
                <a:latin typeface="+mj-lt"/>
                <a:ea typeface="+mj-ea"/>
                <a:cs typeface="+mj-cs"/>
              </a:rPr>
              <a:t>Where should the full stops and capital letters go in the following extract? </a:t>
            </a:r>
          </a:p>
          <a:p>
            <a:pPr marL="457200" lvl="1" indent="0">
              <a:buNone/>
            </a:pPr>
            <a:endParaRPr lang="en-GB" b="1" dirty="0">
              <a:solidFill>
                <a:srgbClr val="7030A0"/>
              </a:solidFill>
            </a:endParaRPr>
          </a:p>
          <a:p>
            <a:pPr marL="457200" lvl="1" indent="0">
              <a:buNone/>
            </a:pPr>
            <a:r>
              <a:rPr lang="en-GB" sz="2800" b="1" dirty="0" err="1">
                <a:solidFill>
                  <a:srgbClr val="7030A0"/>
                </a:solidFill>
              </a:rPr>
              <a:t>jim</a:t>
            </a:r>
            <a:r>
              <a:rPr lang="en-GB" sz="2800" b="1" dirty="0">
                <a:solidFill>
                  <a:srgbClr val="7030A0"/>
                </a:solidFill>
              </a:rPr>
              <a:t> wondered if he could avoid his mum and just sneak out to school he really didn’t want to start his day with an argument </a:t>
            </a:r>
          </a:p>
          <a:p>
            <a:pPr marL="457200" lvl="1" indent="0">
              <a:buNone/>
            </a:pPr>
            <a:r>
              <a:rPr lang="en-GB" sz="2800" b="1" dirty="0">
                <a:solidFill>
                  <a:srgbClr val="7030A0"/>
                </a:solidFill>
              </a:rPr>
              <a:t>“mum,” he called “</a:t>
            </a:r>
            <a:r>
              <a:rPr lang="en-GB" sz="2800" b="1" dirty="0" err="1">
                <a:solidFill>
                  <a:srgbClr val="7030A0"/>
                </a:solidFill>
              </a:rPr>
              <a:t>i’ve</a:t>
            </a:r>
            <a:r>
              <a:rPr lang="en-GB" sz="2800" b="1" dirty="0">
                <a:solidFill>
                  <a:srgbClr val="7030A0"/>
                </a:solidFill>
              </a:rPr>
              <a:t> got to be in school early because of my </a:t>
            </a:r>
            <a:r>
              <a:rPr lang="en-GB" sz="2800" b="1" dirty="0" err="1">
                <a:solidFill>
                  <a:srgbClr val="7030A0"/>
                </a:solidFill>
              </a:rPr>
              <a:t>french</a:t>
            </a:r>
            <a:r>
              <a:rPr lang="en-GB" sz="2800" b="1" dirty="0">
                <a:solidFill>
                  <a:srgbClr val="7030A0"/>
                </a:solidFill>
              </a:rPr>
              <a:t> test </a:t>
            </a:r>
            <a:r>
              <a:rPr lang="en-GB" sz="2800" b="1" dirty="0" err="1">
                <a:solidFill>
                  <a:srgbClr val="7030A0"/>
                </a:solidFill>
              </a:rPr>
              <a:t>i’ll</a:t>
            </a:r>
            <a:r>
              <a:rPr lang="en-GB" sz="2800" b="1" dirty="0">
                <a:solidFill>
                  <a:srgbClr val="7030A0"/>
                </a:solidFill>
              </a:rPr>
              <a:t> see you later”</a:t>
            </a:r>
          </a:p>
          <a:p>
            <a:pPr marL="457200" lvl="1" indent="0">
              <a:buNone/>
            </a:pPr>
            <a:r>
              <a:rPr lang="en-GB" sz="2800" b="1" dirty="0">
                <a:solidFill>
                  <a:srgbClr val="7030A0"/>
                </a:solidFill>
              </a:rPr>
              <a:t>“ok </a:t>
            </a:r>
            <a:r>
              <a:rPr lang="en-GB" sz="2800" b="1" dirty="0" err="1">
                <a:solidFill>
                  <a:srgbClr val="7030A0"/>
                </a:solidFill>
              </a:rPr>
              <a:t>jim</a:t>
            </a:r>
            <a:r>
              <a:rPr lang="en-GB" sz="2800" b="1" dirty="0">
                <a:solidFill>
                  <a:srgbClr val="7030A0"/>
                </a:solidFill>
              </a:rPr>
              <a:t> have you got your lunch?”</a:t>
            </a:r>
          </a:p>
          <a:p>
            <a:pPr marL="457200" lvl="1" indent="0">
              <a:buNone/>
            </a:pPr>
            <a:r>
              <a:rPr lang="en-GB" sz="2800" b="1" dirty="0">
                <a:solidFill>
                  <a:srgbClr val="7030A0"/>
                </a:solidFill>
              </a:rPr>
              <a:t>“yeah”</a:t>
            </a:r>
            <a:endParaRPr lang="en-GB" sz="2800" b="1" dirty="0">
              <a:solidFill>
                <a:srgbClr val="0070C0"/>
              </a:solidFill>
            </a:endParaRPr>
          </a:p>
          <a:p>
            <a:endParaRPr lang="en-GB" dirty="0"/>
          </a:p>
        </p:txBody>
      </p:sp>
      <p:sp>
        <p:nvSpPr>
          <p:cNvPr id="4" name="TextBox 3"/>
          <p:cNvSpPr txBox="1"/>
          <p:nvPr/>
        </p:nvSpPr>
        <p:spPr>
          <a:xfrm>
            <a:off x="5656453" y="5215048"/>
            <a:ext cx="4019549" cy="830997"/>
          </a:xfrm>
          <a:prstGeom prst="rect">
            <a:avLst/>
          </a:prstGeom>
          <a:noFill/>
        </p:spPr>
        <p:txBody>
          <a:bodyPr wrap="square" rtlCol="0">
            <a:spAutoFit/>
          </a:bodyPr>
          <a:lstStyle/>
          <a:p>
            <a:r>
              <a:rPr lang="en-GB" sz="2400" b="1" dirty="0"/>
              <a:t>There are ten capital letters and seven full stops missing. </a:t>
            </a:r>
          </a:p>
        </p:txBody>
      </p:sp>
      <p:pic>
        <p:nvPicPr>
          <p:cNvPr id="5" name="Picture 4">
            <a:extLst>
              <a:ext uri="{FF2B5EF4-FFF2-40B4-BE49-F238E27FC236}">
                <a16:creationId xmlns="" xmlns:a16="http://schemas.microsoft.com/office/drawing/2014/main" id="{B4A4E55E-C2CE-4583-9CC9-6EDBE56D0D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339472101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4961" y="202893"/>
            <a:ext cx="10515600" cy="799998"/>
          </a:xfrm>
        </p:spPr>
        <p:txBody>
          <a:bodyPr/>
          <a:lstStyle/>
          <a:p>
            <a:r>
              <a:rPr lang="en-GB" sz="4000" b="1" dirty="0"/>
              <a:t>Full stops and capital letters</a:t>
            </a:r>
          </a:p>
        </p:txBody>
      </p:sp>
      <p:sp>
        <p:nvSpPr>
          <p:cNvPr id="3" name="Content Placeholder 2"/>
          <p:cNvSpPr>
            <a:spLocks noGrp="1"/>
          </p:cNvSpPr>
          <p:nvPr>
            <p:ph idx="1"/>
          </p:nvPr>
        </p:nvSpPr>
        <p:spPr>
          <a:xfrm>
            <a:off x="838200" y="1002891"/>
            <a:ext cx="10515600" cy="5174072"/>
          </a:xfrm>
        </p:spPr>
        <p:txBody>
          <a:bodyPr/>
          <a:lstStyle/>
          <a:p>
            <a:pPr marL="0" lvl="1" indent="0">
              <a:spcBef>
                <a:spcPts val="1000"/>
              </a:spcBef>
              <a:buNone/>
            </a:pPr>
            <a:r>
              <a:rPr lang="en-GB" sz="3200" b="1" dirty="0">
                <a:latin typeface="+mj-lt"/>
                <a:ea typeface="+mj-ea"/>
                <a:cs typeface="+mj-cs"/>
              </a:rPr>
              <a:t>Where should the full stops and capital letters go in the following extract? </a:t>
            </a:r>
          </a:p>
          <a:p>
            <a:pPr marL="457200" lvl="1" indent="0">
              <a:buNone/>
            </a:pPr>
            <a:endParaRPr lang="en-GB" b="1" dirty="0">
              <a:solidFill>
                <a:srgbClr val="7030A0"/>
              </a:solidFill>
            </a:endParaRPr>
          </a:p>
          <a:p>
            <a:pPr marL="457200" lvl="1" indent="0">
              <a:buNone/>
            </a:pPr>
            <a:r>
              <a:rPr lang="en-GB" sz="2800" b="1" dirty="0">
                <a:solidFill>
                  <a:srgbClr val="FF0000"/>
                </a:solidFill>
              </a:rPr>
              <a:t>J</a:t>
            </a:r>
            <a:r>
              <a:rPr lang="en-GB" sz="2800" b="1" dirty="0">
                <a:solidFill>
                  <a:srgbClr val="7030A0"/>
                </a:solidFill>
              </a:rPr>
              <a:t>im wondered if he could avoid his mum and just sneak out to school</a:t>
            </a:r>
            <a:r>
              <a:rPr lang="en-GB" sz="2800" b="1" dirty="0">
                <a:solidFill>
                  <a:srgbClr val="FF0000"/>
                </a:solidFill>
              </a:rPr>
              <a:t>. H</a:t>
            </a:r>
            <a:r>
              <a:rPr lang="en-GB" sz="2800" b="1" dirty="0">
                <a:solidFill>
                  <a:srgbClr val="7030A0"/>
                </a:solidFill>
              </a:rPr>
              <a:t>e</a:t>
            </a:r>
            <a:r>
              <a:rPr lang="en-GB" sz="2800" b="1" dirty="0">
                <a:solidFill>
                  <a:srgbClr val="FF0000"/>
                </a:solidFill>
              </a:rPr>
              <a:t> </a:t>
            </a:r>
            <a:r>
              <a:rPr lang="en-GB" sz="2800" b="1" dirty="0">
                <a:solidFill>
                  <a:srgbClr val="7030A0"/>
                </a:solidFill>
              </a:rPr>
              <a:t>really didn’t want to start his day with an argument</a:t>
            </a:r>
            <a:r>
              <a:rPr lang="en-GB" sz="2800" b="1" dirty="0">
                <a:solidFill>
                  <a:srgbClr val="FF0000"/>
                </a:solidFill>
              </a:rPr>
              <a:t>.</a:t>
            </a:r>
            <a:r>
              <a:rPr lang="en-GB" sz="2800" b="1" dirty="0">
                <a:solidFill>
                  <a:srgbClr val="7030A0"/>
                </a:solidFill>
              </a:rPr>
              <a:t> </a:t>
            </a:r>
          </a:p>
          <a:p>
            <a:pPr marL="457200" lvl="1" indent="0">
              <a:buNone/>
            </a:pPr>
            <a:r>
              <a:rPr lang="en-GB" sz="2800" b="1" dirty="0">
                <a:solidFill>
                  <a:srgbClr val="7030A0"/>
                </a:solidFill>
              </a:rPr>
              <a:t>“</a:t>
            </a:r>
            <a:r>
              <a:rPr lang="en-GB" sz="2800" b="1" dirty="0">
                <a:solidFill>
                  <a:srgbClr val="FF0000"/>
                </a:solidFill>
              </a:rPr>
              <a:t>M</a:t>
            </a:r>
            <a:r>
              <a:rPr lang="en-GB" sz="2800" b="1" dirty="0">
                <a:solidFill>
                  <a:srgbClr val="7030A0"/>
                </a:solidFill>
              </a:rPr>
              <a:t>um,” he called</a:t>
            </a:r>
            <a:r>
              <a:rPr lang="en-GB" sz="2800" b="1" dirty="0">
                <a:solidFill>
                  <a:srgbClr val="FF0000"/>
                </a:solidFill>
              </a:rPr>
              <a:t>. </a:t>
            </a:r>
            <a:r>
              <a:rPr lang="en-GB" sz="2800" b="1" dirty="0">
                <a:solidFill>
                  <a:srgbClr val="7030A0"/>
                </a:solidFill>
              </a:rPr>
              <a:t>“</a:t>
            </a:r>
            <a:r>
              <a:rPr lang="en-GB" sz="2800" b="1" dirty="0">
                <a:solidFill>
                  <a:srgbClr val="FF0000"/>
                </a:solidFill>
              </a:rPr>
              <a:t>I</a:t>
            </a:r>
            <a:r>
              <a:rPr lang="en-GB" sz="2800" b="1" dirty="0">
                <a:solidFill>
                  <a:srgbClr val="7030A0"/>
                </a:solidFill>
              </a:rPr>
              <a:t>’ve got to be in school early because of my </a:t>
            </a:r>
            <a:r>
              <a:rPr lang="en-GB" sz="2800" b="1" dirty="0">
                <a:solidFill>
                  <a:srgbClr val="FF0000"/>
                </a:solidFill>
              </a:rPr>
              <a:t>F</a:t>
            </a:r>
            <a:r>
              <a:rPr lang="en-GB" sz="2800" b="1" dirty="0">
                <a:solidFill>
                  <a:srgbClr val="7030A0"/>
                </a:solidFill>
              </a:rPr>
              <a:t>rench test</a:t>
            </a:r>
            <a:r>
              <a:rPr lang="en-GB" sz="2800" b="1" dirty="0">
                <a:solidFill>
                  <a:srgbClr val="FF0000"/>
                </a:solidFill>
              </a:rPr>
              <a:t>.</a:t>
            </a:r>
            <a:r>
              <a:rPr lang="en-GB" sz="2800" b="1" dirty="0">
                <a:solidFill>
                  <a:srgbClr val="7030A0"/>
                </a:solidFill>
              </a:rPr>
              <a:t> </a:t>
            </a:r>
            <a:r>
              <a:rPr lang="en-GB" sz="2800" b="1" dirty="0">
                <a:solidFill>
                  <a:srgbClr val="FF0000"/>
                </a:solidFill>
              </a:rPr>
              <a:t>I</a:t>
            </a:r>
            <a:r>
              <a:rPr lang="en-GB" sz="2800" b="1" dirty="0">
                <a:solidFill>
                  <a:srgbClr val="7030A0"/>
                </a:solidFill>
              </a:rPr>
              <a:t>’ll see you later</a:t>
            </a:r>
            <a:r>
              <a:rPr lang="en-GB" sz="2800" b="1" dirty="0">
                <a:solidFill>
                  <a:srgbClr val="FF0000"/>
                </a:solidFill>
              </a:rPr>
              <a:t>.</a:t>
            </a:r>
            <a:r>
              <a:rPr lang="en-GB" sz="2800" b="1" dirty="0">
                <a:solidFill>
                  <a:srgbClr val="7030A0"/>
                </a:solidFill>
              </a:rPr>
              <a:t>”</a:t>
            </a:r>
          </a:p>
          <a:p>
            <a:pPr marL="457200" lvl="1" indent="0">
              <a:buNone/>
            </a:pPr>
            <a:r>
              <a:rPr lang="en-GB" sz="2800" b="1" dirty="0">
                <a:solidFill>
                  <a:srgbClr val="7030A0"/>
                </a:solidFill>
              </a:rPr>
              <a:t>“</a:t>
            </a:r>
            <a:r>
              <a:rPr lang="en-GB" sz="2800" b="1" dirty="0">
                <a:solidFill>
                  <a:srgbClr val="FF0000"/>
                </a:solidFill>
              </a:rPr>
              <a:t>O</a:t>
            </a:r>
            <a:r>
              <a:rPr lang="en-GB" sz="2800" b="1" dirty="0">
                <a:solidFill>
                  <a:srgbClr val="7030A0"/>
                </a:solidFill>
              </a:rPr>
              <a:t>k </a:t>
            </a:r>
            <a:r>
              <a:rPr lang="en-GB" sz="2800" b="1" dirty="0">
                <a:solidFill>
                  <a:srgbClr val="FF0000"/>
                </a:solidFill>
              </a:rPr>
              <a:t>J</a:t>
            </a:r>
            <a:r>
              <a:rPr lang="en-GB" sz="2800" b="1" dirty="0">
                <a:solidFill>
                  <a:srgbClr val="7030A0"/>
                </a:solidFill>
              </a:rPr>
              <a:t>im</a:t>
            </a:r>
            <a:r>
              <a:rPr lang="en-GB" sz="2800" b="1" dirty="0">
                <a:solidFill>
                  <a:srgbClr val="FF0000"/>
                </a:solidFill>
              </a:rPr>
              <a:t>.</a:t>
            </a:r>
            <a:r>
              <a:rPr lang="en-GB" sz="2800" b="1" dirty="0">
                <a:solidFill>
                  <a:srgbClr val="7030A0"/>
                </a:solidFill>
              </a:rPr>
              <a:t> </a:t>
            </a:r>
            <a:r>
              <a:rPr lang="en-GB" sz="2800" b="1" dirty="0">
                <a:solidFill>
                  <a:srgbClr val="FF0000"/>
                </a:solidFill>
              </a:rPr>
              <a:t>H</a:t>
            </a:r>
            <a:r>
              <a:rPr lang="en-GB" sz="2800" b="1" dirty="0">
                <a:solidFill>
                  <a:srgbClr val="7030A0"/>
                </a:solidFill>
              </a:rPr>
              <a:t>ave you got your lunch?”</a:t>
            </a:r>
          </a:p>
          <a:p>
            <a:pPr marL="457200" lvl="1" indent="0">
              <a:buNone/>
            </a:pPr>
            <a:r>
              <a:rPr lang="en-GB" sz="2800" b="1" dirty="0">
                <a:solidFill>
                  <a:srgbClr val="7030A0"/>
                </a:solidFill>
              </a:rPr>
              <a:t>“</a:t>
            </a:r>
            <a:r>
              <a:rPr lang="en-GB" sz="2800" b="1" dirty="0">
                <a:solidFill>
                  <a:srgbClr val="FF0000"/>
                </a:solidFill>
              </a:rPr>
              <a:t>Y</a:t>
            </a:r>
            <a:r>
              <a:rPr lang="en-GB" sz="2800" b="1" dirty="0">
                <a:solidFill>
                  <a:srgbClr val="7030A0"/>
                </a:solidFill>
              </a:rPr>
              <a:t>eah</a:t>
            </a:r>
            <a:r>
              <a:rPr lang="en-GB" sz="2800" b="1" dirty="0">
                <a:solidFill>
                  <a:srgbClr val="FF0000"/>
                </a:solidFill>
              </a:rPr>
              <a:t>.</a:t>
            </a:r>
            <a:r>
              <a:rPr lang="en-GB" sz="2800" b="1" dirty="0">
                <a:solidFill>
                  <a:srgbClr val="7030A0"/>
                </a:solidFill>
              </a:rPr>
              <a:t>”</a:t>
            </a:r>
            <a:endParaRPr lang="en-GB" sz="2800" b="1" dirty="0">
              <a:solidFill>
                <a:srgbClr val="0070C0"/>
              </a:solidFill>
            </a:endParaRPr>
          </a:p>
          <a:p>
            <a:endParaRPr lang="en-GB" dirty="0"/>
          </a:p>
        </p:txBody>
      </p:sp>
      <p:pic>
        <p:nvPicPr>
          <p:cNvPr id="4" name="Picture 3">
            <a:extLst>
              <a:ext uri="{FF2B5EF4-FFF2-40B4-BE49-F238E27FC236}">
                <a16:creationId xmlns="" xmlns:a16="http://schemas.microsoft.com/office/drawing/2014/main" id="{007F6F42-96AE-4F2D-9307-FF1574A985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1307" y="6053880"/>
            <a:ext cx="1447786" cy="561104"/>
          </a:xfrm>
          <a:prstGeom prst="rect">
            <a:avLst/>
          </a:prstGeom>
        </p:spPr>
      </p:pic>
    </p:spTree>
    <p:extLst>
      <p:ext uri="{BB962C8B-B14F-4D97-AF65-F5344CB8AC3E}">
        <p14:creationId xmlns:p14="http://schemas.microsoft.com/office/powerpoint/2010/main" val="6179506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7703" y="143900"/>
            <a:ext cx="10793362" cy="814746"/>
          </a:xfrm>
        </p:spPr>
        <p:txBody>
          <a:bodyPr/>
          <a:lstStyle/>
          <a:p>
            <a:r>
              <a:rPr lang="en-GB" sz="4000" b="1" dirty="0"/>
              <a:t>Punctuation and effect</a:t>
            </a:r>
          </a:p>
        </p:txBody>
      </p:sp>
      <p:sp>
        <p:nvSpPr>
          <p:cNvPr id="3" name="Content Placeholder 2"/>
          <p:cNvSpPr>
            <a:spLocks noGrp="1"/>
          </p:cNvSpPr>
          <p:nvPr>
            <p:ph idx="1"/>
          </p:nvPr>
        </p:nvSpPr>
        <p:spPr>
          <a:xfrm>
            <a:off x="427703" y="958646"/>
            <a:ext cx="10926097" cy="3436374"/>
          </a:xfrm>
        </p:spPr>
        <p:txBody>
          <a:bodyPr>
            <a:normAutofit/>
          </a:bodyPr>
          <a:lstStyle/>
          <a:p>
            <a:pPr marL="0" lvl="1" indent="0">
              <a:spcBef>
                <a:spcPts val="1000"/>
              </a:spcBef>
              <a:buNone/>
            </a:pPr>
            <a:r>
              <a:rPr lang="en-GB" sz="3200" b="1" dirty="0">
                <a:latin typeface="+mj-lt"/>
                <a:ea typeface="+mj-ea"/>
                <a:cs typeface="+mj-cs"/>
              </a:rPr>
              <a:t>The main way to use full stops for effect is to create different types of sentences.</a:t>
            </a:r>
          </a:p>
          <a:p>
            <a:pPr marL="0" lvl="1" indent="0">
              <a:spcBef>
                <a:spcPts val="1000"/>
              </a:spcBef>
              <a:buNone/>
            </a:pPr>
            <a:r>
              <a:rPr lang="en-GB" sz="3200" b="1" dirty="0">
                <a:latin typeface="+mj-lt"/>
                <a:ea typeface="+mj-ea"/>
                <a:cs typeface="+mj-cs"/>
              </a:rPr>
              <a:t>There are four main types of sentence:</a:t>
            </a:r>
          </a:p>
          <a:p>
            <a:pPr lvl="1"/>
            <a:r>
              <a:rPr lang="en-GB" sz="2800" b="1" dirty="0">
                <a:solidFill>
                  <a:srgbClr val="7030A0"/>
                </a:solidFill>
              </a:rPr>
              <a:t>fragment/minor sentence</a:t>
            </a:r>
          </a:p>
          <a:p>
            <a:pPr lvl="1"/>
            <a:r>
              <a:rPr lang="en-GB" sz="2800" b="1" dirty="0">
                <a:solidFill>
                  <a:srgbClr val="FF0066"/>
                </a:solidFill>
              </a:rPr>
              <a:t>simple sentence</a:t>
            </a:r>
          </a:p>
          <a:p>
            <a:pPr lvl="1"/>
            <a:r>
              <a:rPr lang="en-GB" sz="2800" b="1" dirty="0">
                <a:solidFill>
                  <a:schemeClr val="bg2">
                    <a:lumMod val="25000"/>
                  </a:schemeClr>
                </a:solidFill>
              </a:rPr>
              <a:t>compound sentence</a:t>
            </a:r>
          </a:p>
          <a:p>
            <a:pPr lvl="1"/>
            <a:r>
              <a:rPr lang="en-GB" sz="2800" b="1" dirty="0">
                <a:solidFill>
                  <a:srgbClr val="FF0000"/>
                </a:solidFill>
              </a:rPr>
              <a:t>complex sentence.</a:t>
            </a:r>
          </a:p>
        </p:txBody>
      </p:sp>
      <p:sp>
        <p:nvSpPr>
          <p:cNvPr id="4" name="TextBox 3"/>
          <p:cNvSpPr txBox="1"/>
          <p:nvPr/>
        </p:nvSpPr>
        <p:spPr>
          <a:xfrm>
            <a:off x="705465" y="4395020"/>
            <a:ext cx="10648335" cy="2246769"/>
          </a:xfrm>
          <a:prstGeom prst="rect">
            <a:avLst/>
          </a:prstGeom>
          <a:noFill/>
        </p:spPr>
        <p:txBody>
          <a:bodyPr wrap="square" rtlCol="0">
            <a:spAutoFit/>
          </a:bodyPr>
          <a:lstStyle/>
          <a:p>
            <a:r>
              <a:rPr lang="en-GB" sz="2800" b="1" dirty="0">
                <a:solidFill>
                  <a:srgbClr val="FF0066"/>
                </a:solidFill>
              </a:rPr>
              <a:t>Jim walked out of the house. </a:t>
            </a:r>
            <a:r>
              <a:rPr lang="en-GB" sz="2800" b="1" dirty="0">
                <a:solidFill>
                  <a:schemeClr val="tx2">
                    <a:lumMod val="75000"/>
                  </a:schemeClr>
                </a:solidFill>
              </a:rPr>
              <a:t>He pulled his blazer tightly around him and began to walk towards Jared’s house. </a:t>
            </a:r>
            <a:r>
              <a:rPr lang="en-GB" sz="2800" b="1" dirty="0">
                <a:solidFill>
                  <a:srgbClr val="FF0000"/>
                </a:solidFill>
              </a:rPr>
              <a:t>He put his head down, walking a little quicker than normal just in case his mum happened to look out of the window, and tried to think about how he was going to get his coat back from Michaela. </a:t>
            </a:r>
            <a:r>
              <a:rPr lang="en-GB" sz="2800" b="1" dirty="0">
                <a:solidFill>
                  <a:srgbClr val="7030A0"/>
                </a:solidFill>
              </a:rPr>
              <a:t>His brand new coat. </a:t>
            </a:r>
          </a:p>
        </p:txBody>
      </p:sp>
      <p:pic>
        <p:nvPicPr>
          <p:cNvPr id="5" name="Picture 4">
            <a:extLst>
              <a:ext uri="{FF2B5EF4-FFF2-40B4-BE49-F238E27FC236}">
                <a16:creationId xmlns="" xmlns:a16="http://schemas.microsoft.com/office/drawing/2014/main" id="{D3FB99ED-6BEF-4732-81C6-7E1603CEFE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97172" y="6296896"/>
            <a:ext cx="1447786" cy="561104"/>
          </a:xfrm>
          <a:prstGeom prst="rect">
            <a:avLst/>
          </a:prstGeom>
        </p:spPr>
      </p:pic>
    </p:spTree>
    <p:extLst>
      <p:ext uri="{BB962C8B-B14F-4D97-AF65-F5344CB8AC3E}">
        <p14:creationId xmlns:p14="http://schemas.microsoft.com/office/powerpoint/2010/main" val="10355904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earson">
  <a:themeElements>
    <a:clrScheme name="Pearson colors">
      <a:dk1>
        <a:srgbClr val="000000"/>
      </a:dk1>
      <a:lt1>
        <a:srgbClr val="D4EAE4"/>
      </a:lt1>
      <a:dk2>
        <a:srgbClr val="007FA3"/>
      </a:dk2>
      <a:lt2>
        <a:srgbClr val="003057"/>
      </a:lt2>
      <a:accent1>
        <a:srgbClr val="D2DB0E"/>
      </a:accent1>
      <a:accent2>
        <a:srgbClr val="12B2A6"/>
      </a:accent2>
      <a:accent3>
        <a:srgbClr val="DB0020"/>
      </a:accent3>
      <a:accent4>
        <a:srgbClr val="9E007E"/>
      </a:accent4>
      <a:accent5>
        <a:srgbClr val="EA7600"/>
      </a:accent5>
      <a:accent6>
        <a:srgbClr val="005A7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39517</TotalTime>
  <Words>4185</Words>
  <Application>Microsoft Office PowerPoint</Application>
  <PresentationFormat>Widescreen</PresentationFormat>
  <Paragraphs>274</Paragraphs>
  <Slides>38</Slides>
  <Notes>24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38</vt:i4>
      </vt:variant>
    </vt:vector>
  </HeadingPairs>
  <TitlesOfParts>
    <vt:vector size="44" baseType="lpstr">
      <vt:lpstr>Arial</vt:lpstr>
      <vt:lpstr>Calibri</vt:lpstr>
      <vt:lpstr>Calibri Light</vt:lpstr>
      <vt:lpstr>Times New Roman</vt:lpstr>
      <vt:lpstr>Office Theme</vt:lpstr>
      <vt:lpstr>Pearson</vt:lpstr>
      <vt:lpstr>Week 5 –  The power  of punctuation!  </vt:lpstr>
      <vt:lpstr>The power  of punctuation?</vt:lpstr>
      <vt:lpstr>Using punctuation</vt:lpstr>
      <vt:lpstr>Spot the errors!  There are ten punctuation mistakes in this text. Can you spot them all?</vt:lpstr>
      <vt:lpstr>Spot the errors! Did you spot them all?</vt:lpstr>
      <vt:lpstr>Punctuation and accuracy</vt:lpstr>
      <vt:lpstr>Full stops and capital letters</vt:lpstr>
      <vt:lpstr>Full stops and capital letters</vt:lpstr>
      <vt:lpstr>Punctuation and effect</vt:lpstr>
      <vt:lpstr>Spot the difference!</vt:lpstr>
      <vt:lpstr>Punctuation and accuracy – commas</vt:lpstr>
      <vt:lpstr>The importance of commas</vt:lpstr>
      <vt:lpstr>Where should the commas go?</vt:lpstr>
      <vt:lpstr>Did you get them all?</vt:lpstr>
      <vt:lpstr>Question marks</vt:lpstr>
      <vt:lpstr>Where should the question marks go?</vt:lpstr>
      <vt:lpstr>Did you get them all?</vt:lpstr>
      <vt:lpstr>Using questions</vt:lpstr>
      <vt:lpstr>Exclamation marks</vt:lpstr>
      <vt:lpstr>Why use an exclamation mark?</vt:lpstr>
      <vt:lpstr>Punctuating dialogue</vt:lpstr>
      <vt:lpstr>Your turn</vt:lpstr>
      <vt:lpstr>Does yours look like this?</vt:lpstr>
      <vt:lpstr>Why would a writer use direct speech?</vt:lpstr>
      <vt:lpstr>Apostrophes</vt:lpstr>
      <vt:lpstr>Place the apostrophes</vt:lpstr>
      <vt:lpstr>Did you place the apostrophes correctly?</vt:lpstr>
      <vt:lpstr>Apostrophes of omission</vt:lpstr>
      <vt:lpstr>Colon and semi-colon</vt:lpstr>
      <vt:lpstr>Why do writers use colons and semi-colons?</vt:lpstr>
      <vt:lpstr>En-dashes and brackets </vt:lpstr>
      <vt:lpstr>The effect of parenthetical clauses</vt:lpstr>
      <vt:lpstr>Ellipsis</vt:lpstr>
      <vt:lpstr>Effect of ellipsis</vt:lpstr>
      <vt:lpstr>Review How confident do you feel about using the different forms of punctuation now?</vt:lpstr>
      <vt:lpstr>The effect of punctuation Look at this text and analyse how the writer uses punctuation for effect.</vt:lpstr>
      <vt:lpstr>Analysing the effect of punctuation</vt:lpstr>
      <vt:lpstr>Your turn – using punctuation for effect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Power  of Punctuation!</dc:title>
  <dc:creator>Rebecca White</dc:creator>
  <cp:lastModifiedBy>Slade, Liz</cp:lastModifiedBy>
  <cp:revision>83</cp:revision>
  <cp:lastPrinted>2017-05-25T10:02:38Z</cp:lastPrinted>
  <dcterms:created xsi:type="dcterms:W3CDTF">2017-05-11T19:35:37Z</dcterms:created>
  <dcterms:modified xsi:type="dcterms:W3CDTF">2017-08-31T14:46:15Z</dcterms:modified>
</cp:coreProperties>
</file>